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4400" y="449618"/>
            <a:ext cx="1794510" cy="64004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5683" y="1321054"/>
            <a:ext cx="40798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65" b="1">
                <a:solidFill>
                  <a:srgbClr val="17A15F"/>
                </a:solidFill>
                <a:latin typeface="Calibri"/>
                <a:cs typeface="Calibri"/>
              </a:rPr>
              <a:t>London</a:t>
            </a:r>
            <a:r>
              <a:rPr dirty="0" sz="1600" b="1">
                <a:solidFill>
                  <a:srgbClr val="17A15F"/>
                </a:solidFill>
                <a:latin typeface="Calibri"/>
                <a:cs typeface="Calibri"/>
              </a:rPr>
              <a:t> </a:t>
            </a:r>
            <a:r>
              <a:rPr dirty="0" sz="1600" spc="90" b="1">
                <a:solidFill>
                  <a:srgbClr val="17A15F"/>
                </a:solidFill>
                <a:latin typeface="Calibri"/>
                <a:cs typeface="Calibri"/>
              </a:rPr>
              <a:t>Parks</a:t>
            </a:r>
            <a:r>
              <a:rPr dirty="0" sz="1600" spc="5" b="1">
                <a:solidFill>
                  <a:srgbClr val="17A15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17A15F"/>
                </a:solidFill>
                <a:latin typeface="Calibri"/>
                <a:cs typeface="Calibri"/>
              </a:rPr>
              <a:t>&amp;</a:t>
            </a:r>
            <a:r>
              <a:rPr dirty="0" sz="1600" spc="25" b="1">
                <a:solidFill>
                  <a:srgbClr val="17A15F"/>
                </a:solidFill>
                <a:latin typeface="Calibri"/>
                <a:cs typeface="Calibri"/>
              </a:rPr>
              <a:t> </a:t>
            </a:r>
            <a:r>
              <a:rPr dirty="0" sz="1600" spc="85" b="1">
                <a:solidFill>
                  <a:srgbClr val="17A15F"/>
                </a:solidFill>
                <a:latin typeface="Calibri"/>
                <a:cs typeface="Calibri"/>
              </a:rPr>
              <a:t>Gardens</a:t>
            </a:r>
            <a:r>
              <a:rPr dirty="0" sz="1600" spc="10" b="1">
                <a:solidFill>
                  <a:srgbClr val="17A15F"/>
                </a:solidFill>
                <a:latin typeface="Calibri"/>
                <a:cs typeface="Calibri"/>
              </a:rPr>
              <a:t> </a:t>
            </a:r>
            <a:r>
              <a:rPr dirty="0" sz="1600" spc="55" b="1">
                <a:solidFill>
                  <a:srgbClr val="17A15F"/>
                </a:solidFill>
                <a:latin typeface="Calibri"/>
                <a:cs typeface="Calibri"/>
              </a:rPr>
              <a:t>Strategy</a:t>
            </a:r>
            <a:r>
              <a:rPr dirty="0" sz="1600" spc="5" b="1">
                <a:solidFill>
                  <a:srgbClr val="17A15F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17A15F"/>
                </a:solidFill>
                <a:latin typeface="Calibri"/>
                <a:cs typeface="Calibri"/>
              </a:rPr>
              <a:t>2025-</a:t>
            </a:r>
            <a:r>
              <a:rPr dirty="0" sz="1600" spc="-20" b="1">
                <a:solidFill>
                  <a:srgbClr val="17A15F"/>
                </a:solidFill>
                <a:latin typeface="Calibri"/>
                <a:cs typeface="Calibri"/>
              </a:rPr>
              <a:t>2035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758442"/>
            <a:ext cx="8678545" cy="4716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Our</a:t>
            </a:r>
            <a:r>
              <a:rPr dirty="0" sz="1200" spc="8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B80F6E"/>
                </a:solidFill>
                <a:latin typeface="Calibri"/>
                <a:cs typeface="Calibri"/>
              </a:rPr>
              <a:t>Vision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marL="469900" marR="100330">
              <a:lnSpc>
                <a:spcPct val="101699"/>
              </a:lnSpc>
            </a:pPr>
            <a:r>
              <a:rPr dirty="0" sz="1200" spc="10">
                <a:latin typeface="Calibri"/>
                <a:cs typeface="Calibri"/>
              </a:rPr>
              <a:t>Green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spaces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have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always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made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London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liveable.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Our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vision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is </a:t>
            </a:r>
            <a:r>
              <a:rPr dirty="0" sz="1200" spc="10">
                <a:latin typeface="Calibri"/>
                <a:cs typeface="Calibri"/>
              </a:rPr>
              <a:t>that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green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spaces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in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London,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old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and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new,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65">
                <a:latin typeface="Calibri"/>
                <a:cs typeface="Calibri"/>
              </a:rPr>
              <a:t>can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be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enjoyed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by </a:t>
            </a:r>
            <a:r>
              <a:rPr dirty="0" sz="1200">
                <a:latin typeface="Calibri"/>
                <a:cs typeface="Calibri"/>
              </a:rPr>
              <a:t>everyone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protected.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Our</a:t>
            </a:r>
            <a:r>
              <a:rPr dirty="0" sz="1200" spc="8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spc="35" b="1">
                <a:solidFill>
                  <a:srgbClr val="B80F6E"/>
                </a:solidFill>
                <a:latin typeface="Calibri"/>
                <a:cs typeface="Calibri"/>
              </a:rPr>
              <a:t>Mission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Calibri"/>
              <a:cs typeface="Calibri"/>
            </a:endParaRPr>
          </a:p>
          <a:p>
            <a:pPr marL="372110">
              <a:lnSpc>
                <a:spcPct val="100000"/>
              </a:lnSpc>
            </a:pP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ensure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London’s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green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spaces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are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protected,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60">
                <a:latin typeface="Calibri"/>
                <a:cs typeface="Calibri"/>
              </a:rPr>
              <a:t>so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everyone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60">
                <a:latin typeface="Calibri"/>
                <a:cs typeface="Calibri"/>
              </a:rPr>
              <a:t>can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enjoy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them.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Our</a:t>
            </a:r>
            <a:r>
              <a:rPr dirty="0" sz="1200" spc="8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Theory</a:t>
            </a:r>
            <a:r>
              <a:rPr dirty="0" sz="1200" spc="8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of</a:t>
            </a:r>
            <a:r>
              <a:rPr dirty="0" sz="1200" spc="8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B80F6E"/>
                </a:solidFill>
                <a:latin typeface="Calibri"/>
                <a:cs typeface="Calibri"/>
              </a:rPr>
              <a:t>Change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Calibri"/>
              <a:cs typeface="Calibri"/>
            </a:endParaRPr>
          </a:p>
          <a:p>
            <a:pPr algn="r" marR="1823720">
              <a:lnSpc>
                <a:spcPct val="100000"/>
              </a:lnSpc>
            </a:pPr>
            <a:r>
              <a:rPr dirty="0" sz="1200" spc="10">
                <a:latin typeface="Calibri"/>
                <a:cs typeface="Calibri"/>
              </a:rPr>
              <a:t>We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believe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best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means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of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achieving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our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mission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is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mobilise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public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support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our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vision.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Calibri"/>
              <a:cs typeface="Calibri"/>
            </a:endParaRPr>
          </a:p>
          <a:p>
            <a:pPr marL="469900" marR="309880">
              <a:lnSpc>
                <a:spcPct val="101699"/>
              </a:lnSpc>
            </a:pPr>
            <a:r>
              <a:rPr dirty="0" sz="1200" spc="10">
                <a:latin typeface="Calibri"/>
                <a:cs typeface="Calibri"/>
              </a:rPr>
              <a:t>If </a:t>
            </a:r>
            <a:r>
              <a:rPr dirty="0" sz="1200" spc="20">
                <a:latin typeface="Calibri"/>
                <a:cs typeface="Calibri"/>
              </a:rPr>
              <a:t>we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60">
                <a:latin typeface="Calibri"/>
                <a:cs typeface="Calibri"/>
              </a:rPr>
              <a:t>can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demonstrate </a:t>
            </a: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decision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makers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sufficient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people care deeply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about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our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mission,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we will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be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 b="1">
                <a:latin typeface="Calibri"/>
                <a:cs typeface="Calibri"/>
              </a:rPr>
              <a:t>better </a:t>
            </a:r>
            <a:r>
              <a:rPr dirty="0" sz="1200" spc="45" b="1">
                <a:latin typeface="Calibri"/>
                <a:cs typeface="Calibri"/>
              </a:rPr>
              <a:t>equipped</a:t>
            </a:r>
            <a:r>
              <a:rPr dirty="0" sz="1200" spc="25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to </a:t>
            </a:r>
            <a:r>
              <a:rPr dirty="0" sz="1200" spc="50" b="1">
                <a:latin typeface="Calibri"/>
                <a:cs typeface="Calibri"/>
              </a:rPr>
              <a:t>help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minimise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loss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of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London’s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green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spaces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and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maximise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public’s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opportunities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enjoy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them.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Calibri"/>
              <a:cs typeface="Calibri"/>
            </a:endParaRPr>
          </a:p>
          <a:p>
            <a:pPr algn="r" marR="1861820">
              <a:lnSpc>
                <a:spcPct val="100000"/>
              </a:lnSpc>
            </a:pPr>
            <a:r>
              <a:rPr dirty="0" sz="1200" spc="10">
                <a:latin typeface="Calibri"/>
                <a:cs typeface="Calibri"/>
              </a:rPr>
              <a:t>We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believe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60">
                <a:latin typeface="Calibri"/>
                <a:cs typeface="Calibri"/>
              </a:rPr>
              <a:t>can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deliver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this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theory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of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change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IF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50">
                <a:latin typeface="Calibri"/>
                <a:cs typeface="Calibri"/>
              </a:rPr>
              <a:t>also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achieve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six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real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world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45">
                <a:latin typeface="Calibri"/>
                <a:cs typeface="Calibri"/>
              </a:rPr>
              <a:t>outcomes,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namely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that: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marL="465455" marR="5080" indent="-226060">
              <a:lnSpc>
                <a:spcPct val="101699"/>
              </a:lnSpc>
              <a:buClr>
                <a:srgbClr val="B70F6E"/>
              </a:buClr>
              <a:buAutoNum type="arabicPeriod"/>
              <a:tabLst>
                <a:tab pos="465455" algn="l"/>
              </a:tabLst>
            </a:pPr>
            <a:r>
              <a:rPr dirty="0" sz="1200" spc="20">
                <a:latin typeface="Calibri"/>
                <a:cs typeface="Calibri"/>
              </a:rPr>
              <a:t>Enough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people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form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 emotional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connection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our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45">
                <a:latin typeface="Calibri"/>
                <a:cs typeface="Calibri"/>
              </a:rPr>
              <a:t>mission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as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result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feel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motivated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amplify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our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45">
                <a:latin typeface="Calibri"/>
                <a:cs typeface="Calibri"/>
              </a:rPr>
              <a:t>mission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and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help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45">
                <a:latin typeface="Calibri"/>
                <a:cs typeface="Calibri"/>
              </a:rPr>
              <a:t>us </a:t>
            </a:r>
            <a:r>
              <a:rPr dirty="0" sz="1200" spc="10">
                <a:latin typeface="Calibri"/>
                <a:cs typeface="Calibri"/>
              </a:rPr>
              <a:t>achieve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it.</a:t>
            </a:r>
            <a:endParaRPr sz="1200">
              <a:latin typeface="Calibri"/>
              <a:cs typeface="Calibri"/>
            </a:endParaRPr>
          </a:p>
          <a:p>
            <a:pPr marL="466090" indent="-226060">
              <a:lnSpc>
                <a:spcPct val="100000"/>
              </a:lnSpc>
              <a:spcBef>
                <a:spcPts val="625"/>
              </a:spcBef>
              <a:buClr>
                <a:srgbClr val="B70F6E"/>
              </a:buClr>
              <a:buAutoNum type="arabicPeriod"/>
              <a:tabLst>
                <a:tab pos="466090" algn="l"/>
              </a:tabLst>
            </a:pPr>
            <a:r>
              <a:rPr dirty="0" sz="1200" spc="20">
                <a:latin typeface="Calibri"/>
                <a:cs typeface="Calibri"/>
              </a:rPr>
              <a:t>Enough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people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are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persuaded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of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value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our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vision.</a:t>
            </a:r>
            <a:endParaRPr sz="1200">
              <a:latin typeface="Calibri"/>
              <a:cs typeface="Calibri"/>
            </a:endParaRPr>
          </a:p>
          <a:p>
            <a:pPr marL="466090" indent="-226060">
              <a:lnSpc>
                <a:spcPct val="100000"/>
              </a:lnSpc>
              <a:spcBef>
                <a:spcPts val="620"/>
              </a:spcBef>
              <a:buClr>
                <a:srgbClr val="B70F6E"/>
              </a:buClr>
              <a:buAutoNum type="arabicPeriod"/>
              <a:tabLst>
                <a:tab pos="466090" algn="l"/>
              </a:tabLst>
            </a:pPr>
            <a:r>
              <a:rPr dirty="0" sz="1200" spc="10">
                <a:latin typeface="Calibri"/>
                <a:cs typeface="Calibri"/>
              </a:rPr>
              <a:t>Enough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people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trust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70">
                <a:latin typeface="Calibri"/>
                <a:cs typeface="Calibri"/>
              </a:rPr>
              <a:t>us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80">
                <a:latin typeface="Calibri"/>
                <a:cs typeface="Calibri"/>
              </a:rPr>
              <a:t>as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credible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actor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and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enjoy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working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with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40">
                <a:latin typeface="Calibri"/>
                <a:cs typeface="Calibri"/>
              </a:rPr>
              <a:t>us.</a:t>
            </a:r>
            <a:endParaRPr sz="1200">
              <a:latin typeface="Calibri"/>
              <a:cs typeface="Calibri"/>
            </a:endParaRPr>
          </a:p>
          <a:p>
            <a:pPr marL="466090" indent="-226060">
              <a:lnSpc>
                <a:spcPct val="100000"/>
              </a:lnSpc>
              <a:spcBef>
                <a:spcPts val="625"/>
              </a:spcBef>
              <a:buClr>
                <a:srgbClr val="B70F6E"/>
              </a:buClr>
              <a:buAutoNum type="arabicPeriod"/>
              <a:tabLst>
                <a:tab pos="466090" algn="l"/>
              </a:tabLst>
            </a:pPr>
            <a:r>
              <a:rPr dirty="0" sz="1200" spc="20">
                <a:latin typeface="Calibri"/>
                <a:cs typeface="Calibri"/>
              </a:rPr>
              <a:t>Enough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people </a:t>
            </a:r>
            <a:r>
              <a:rPr dirty="0" sz="1200" spc="10">
                <a:latin typeface="Calibri"/>
                <a:cs typeface="Calibri"/>
              </a:rPr>
              <a:t>either </a:t>
            </a:r>
            <a:r>
              <a:rPr dirty="0" sz="1200" spc="80">
                <a:latin typeface="Calibri"/>
                <a:cs typeface="Calibri"/>
              </a:rPr>
              <a:t>as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individuals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as</a:t>
            </a:r>
            <a:r>
              <a:rPr dirty="0" sz="1200" spc="20">
                <a:latin typeface="Calibri"/>
                <a:cs typeface="Calibri"/>
              </a:rPr>
              <a:t> communities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feel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are empowered to act</a:t>
            </a:r>
            <a:r>
              <a:rPr dirty="0" sz="1200" spc="10">
                <a:latin typeface="Calibri"/>
                <a:cs typeface="Calibri"/>
              </a:rPr>
              <a:t> for </a:t>
            </a:r>
            <a:r>
              <a:rPr dirty="0" sz="1200" spc="20">
                <a:latin typeface="Calibri"/>
                <a:cs typeface="Calibri"/>
              </a:rPr>
              <a:t>our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50">
                <a:latin typeface="Calibri"/>
                <a:cs typeface="Calibri"/>
              </a:rPr>
              <a:t>cause.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96442"/>
            <a:ext cx="8869045" cy="5420360"/>
          </a:xfrm>
          <a:prstGeom prst="rect">
            <a:avLst/>
          </a:prstGeom>
        </p:spPr>
        <p:txBody>
          <a:bodyPr wrap="square" lIns="0" tIns="91440" rIns="0" bIns="0" rtlCol="0" vert="horz">
            <a:spAutoFit/>
          </a:bodyPr>
          <a:lstStyle/>
          <a:p>
            <a:pPr marL="466090" indent="-226060">
              <a:lnSpc>
                <a:spcPct val="100000"/>
              </a:lnSpc>
              <a:spcBef>
                <a:spcPts val="720"/>
              </a:spcBef>
              <a:buClr>
                <a:srgbClr val="B70F6E"/>
              </a:buClr>
              <a:buAutoNum type="arabicPeriod" startAt="5"/>
              <a:tabLst>
                <a:tab pos="466090" algn="l"/>
              </a:tabLst>
            </a:pPr>
            <a:r>
              <a:rPr dirty="0" sz="1200">
                <a:latin typeface="Calibri"/>
                <a:cs typeface="Calibri"/>
              </a:rPr>
              <a:t>Enough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other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partners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share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our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vision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amplify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our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 spc="45">
                <a:latin typeface="Calibri"/>
                <a:cs typeface="Calibri"/>
              </a:rPr>
              <a:t>message.</a:t>
            </a:r>
            <a:endParaRPr sz="1200">
              <a:latin typeface="Calibri"/>
              <a:cs typeface="Calibri"/>
            </a:endParaRPr>
          </a:p>
          <a:p>
            <a:pPr marL="466090" indent="-226060">
              <a:lnSpc>
                <a:spcPct val="100000"/>
              </a:lnSpc>
              <a:spcBef>
                <a:spcPts val="625"/>
              </a:spcBef>
              <a:buClr>
                <a:srgbClr val="B70F6E"/>
              </a:buClr>
              <a:buAutoNum type="arabicPeriod" startAt="5"/>
              <a:tabLst>
                <a:tab pos="466090" algn="l"/>
              </a:tabLst>
            </a:pPr>
            <a:r>
              <a:rPr dirty="0" sz="1200" spc="10">
                <a:latin typeface="Calibri"/>
                <a:cs typeface="Calibri"/>
              </a:rPr>
              <a:t>We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apply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60">
                <a:latin typeface="Calibri"/>
                <a:cs typeface="Calibri"/>
              </a:rPr>
              <a:t>lessons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learnt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by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others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in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various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45">
                <a:latin typeface="Calibri"/>
                <a:cs typeface="Calibri"/>
              </a:rPr>
              <a:t>sectors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about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how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build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impactful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public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movement.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30"/>
              </a:spcBef>
              <a:buClr>
                <a:srgbClr val="B70F6E"/>
              </a:buClr>
              <a:buFont typeface="Calibri"/>
              <a:buAutoNum type="arabicPeriod" startAt="5"/>
            </a:pPr>
            <a:endParaRPr sz="1200">
              <a:latin typeface="Calibri"/>
              <a:cs typeface="Calibri"/>
            </a:endParaRPr>
          </a:p>
          <a:p>
            <a:pPr marL="12700" marR="133350">
              <a:lnSpc>
                <a:spcPct val="101600"/>
              </a:lnSpc>
            </a:pPr>
            <a:r>
              <a:rPr dirty="0" sz="1400" spc="20">
                <a:latin typeface="Calibri"/>
                <a:cs typeface="Calibri"/>
              </a:rPr>
              <a:t>We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recognise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10">
                <a:latin typeface="Calibri"/>
                <a:cs typeface="Calibri"/>
              </a:rPr>
              <a:t>delivery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our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10">
                <a:latin typeface="Calibri"/>
                <a:cs typeface="Calibri"/>
              </a:rPr>
              <a:t>theory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of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change will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be an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experiment,</a:t>
            </a:r>
            <a:r>
              <a:rPr dirty="0" sz="1400" spc="10">
                <a:latin typeface="Calibri"/>
                <a:cs typeface="Calibri"/>
              </a:rPr>
              <a:t> requiring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constant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10">
                <a:latin typeface="Calibri"/>
                <a:cs typeface="Calibri"/>
              </a:rPr>
              <a:t>monitoring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of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its real-</a:t>
            </a:r>
            <a:r>
              <a:rPr dirty="0" sz="1400" spc="-10">
                <a:latin typeface="Calibri"/>
                <a:cs typeface="Calibri"/>
              </a:rPr>
              <a:t>world </a:t>
            </a:r>
            <a:r>
              <a:rPr dirty="0" sz="1400" spc="50">
                <a:latin typeface="Calibri"/>
                <a:cs typeface="Calibri"/>
              </a:rPr>
              <a:t>impact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50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6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willingness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55">
                <a:latin typeface="Calibri"/>
                <a:cs typeface="Calibri"/>
              </a:rPr>
              <a:t>course-</a:t>
            </a:r>
            <a:r>
              <a:rPr dirty="0" sz="1400" spc="20">
                <a:latin typeface="Calibri"/>
                <a:cs typeface="Calibri"/>
              </a:rPr>
              <a:t>correct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20">
                <a:latin typeface="Calibri"/>
                <a:cs typeface="Calibri"/>
              </a:rPr>
              <a:t>if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40">
                <a:latin typeface="Calibri"/>
                <a:cs typeface="Calibri"/>
              </a:rPr>
              <a:t>necessary.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20">
                <a:latin typeface="Calibri"/>
                <a:cs typeface="Calibri"/>
              </a:rPr>
              <a:t>In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our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first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50">
                <a:latin typeface="Calibri"/>
                <a:cs typeface="Calibri"/>
              </a:rPr>
              <a:t>phase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of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realising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these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outcomes, we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will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design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our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activities </a:t>
            </a:r>
            <a:r>
              <a:rPr dirty="0" sz="1200" spc="-25">
                <a:latin typeface="Calibri"/>
                <a:cs typeface="Calibri"/>
              </a:rPr>
              <a:t>to: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lvl="1" marL="464184" marR="36830" indent="-224790">
              <a:lnSpc>
                <a:spcPct val="101699"/>
              </a:lnSpc>
              <a:buClr>
                <a:srgbClr val="00AF50"/>
              </a:buClr>
              <a:buFont typeface="Wingdings"/>
              <a:buChar char=""/>
              <a:tabLst>
                <a:tab pos="465455" algn="l"/>
              </a:tabLst>
            </a:pPr>
            <a:r>
              <a:rPr dirty="0" sz="1200" spc="55">
                <a:latin typeface="Calibri"/>
                <a:cs typeface="Calibri"/>
              </a:rPr>
              <a:t>Connect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people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green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65">
                <a:latin typeface="Calibri"/>
                <a:cs typeface="Calibri"/>
              </a:rPr>
              <a:t>space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because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everyone’s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lived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experience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grows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connections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empathy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things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which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matter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to </a:t>
            </a:r>
            <a:r>
              <a:rPr dirty="0" sz="1200" spc="-25">
                <a:latin typeface="Calibri"/>
                <a:cs typeface="Calibri"/>
              </a:rPr>
              <a:t>	</a:t>
            </a:r>
            <a:r>
              <a:rPr dirty="0" sz="1200" spc="10">
                <a:latin typeface="Calibri"/>
                <a:cs typeface="Calibri"/>
              </a:rPr>
              <a:t>them;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generating greater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public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50">
                <a:latin typeface="Calibri"/>
                <a:cs typeface="Calibri"/>
              </a:rPr>
              <a:t>passion</a:t>
            </a:r>
            <a:r>
              <a:rPr dirty="0" sz="1200" spc="10">
                <a:latin typeface="Calibri"/>
                <a:cs typeface="Calibri"/>
              </a:rPr>
              <a:t> for,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devotion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to,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green </a:t>
            </a:r>
            <a:r>
              <a:rPr dirty="0" sz="1200" spc="70">
                <a:latin typeface="Calibri"/>
                <a:cs typeface="Calibri"/>
              </a:rPr>
              <a:t>spaces,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80" i="1">
                <a:latin typeface="Calibri"/>
                <a:cs typeface="Calibri"/>
              </a:rPr>
              <a:t>so</a:t>
            </a:r>
            <a:r>
              <a:rPr dirty="0" sz="1200" spc="10" i="1">
                <a:latin typeface="Calibri"/>
                <a:cs typeface="Calibri"/>
              </a:rPr>
              <a:t> our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50" i="1">
                <a:latin typeface="Calibri"/>
                <a:cs typeface="Calibri"/>
              </a:rPr>
              <a:t>mission</a:t>
            </a:r>
            <a:r>
              <a:rPr dirty="0" sz="1200" spc="10" i="1">
                <a:latin typeface="Calibri"/>
                <a:cs typeface="Calibri"/>
              </a:rPr>
              <a:t> </a:t>
            </a:r>
            <a:r>
              <a:rPr dirty="0" sz="1200" spc="50" i="1">
                <a:latin typeface="Calibri"/>
                <a:cs typeface="Calibri"/>
              </a:rPr>
              <a:t>is</a:t>
            </a:r>
            <a:r>
              <a:rPr dirty="0" sz="1200" spc="2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amplified</a:t>
            </a:r>
            <a:r>
              <a:rPr dirty="0" sz="1200" spc="-1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lvl="1" marL="465455" marR="5080" indent="-226060">
              <a:lnSpc>
                <a:spcPct val="101800"/>
              </a:lnSpc>
              <a:spcBef>
                <a:spcPts val="1200"/>
              </a:spcBef>
              <a:buFont typeface="Wingdings"/>
              <a:buChar char=""/>
              <a:tabLst>
                <a:tab pos="465455" algn="l"/>
                <a:tab pos="495934" algn="l"/>
              </a:tabLst>
            </a:pPr>
            <a:r>
              <a:rPr dirty="0" sz="1200">
                <a:solidFill>
                  <a:srgbClr val="00AF50"/>
                </a:solidFill>
                <a:latin typeface="Times New Roman"/>
                <a:cs typeface="Times New Roman"/>
              </a:rPr>
              <a:t>	</a:t>
            </a:r>
            <a:r>
              <a:rPr dirty="0" sz="1200" spc="20">
                <a:latin typeface="Calibri"/>
                <a:cs typeface="Calibri"/>
              </a:rPr>
              <a:t>Evidencing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story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of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 </a:t>
            </a:r>
            <a:r>
              <a:rPr dirty="0" sz="1200" spc="50">
                <a:latin typeface="Calibri"/>
                <a:cs typeface="Calibri"/>
              </a:rPr>
              <a:t>social,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cultural,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wellness, 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environmental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value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embodied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in the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spaces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we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care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about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because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it </a:t>
            </a:r>
            <a:r>
              <a:rPr dirty="0" sz="1200" spc="20">
                <a:latin typeface="Calibri"/>
                <a:cs typeface="Calibri"/>
              </a:rPr>
              <a:t>builds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public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understanding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about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what’s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stake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and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confidence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in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us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as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credible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actor,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80" i="1">
                <a:latin typeface="Calibri"/>
                <a:cs typeface="Calibri"/>
              </a:rPr>
              <a:t>so</a:t>
            </a:r>
            <a:r>
              <a:rPr dirty="0" sz="1200" spc="30" i="1">
                <a:latin typeface="Calibri"/>
                <a:cs typeface="Calibri"/>
              </a:rPr>
              <a:t> </a:t>
            </a:r>
            <a:r>
              <a:rPr dirty="0" sz="1200" spc="20" i="1">
                <a:latin typeface="Calibri"/>
                <a:cs typeface="Calibri"/>
              </a:rPr>
              <a:t>we</a:t>
            </a:r>
            <a:r>
              <a:rPr dirty="0" sz="1200" spc="25" i="1">
                <a:latin typeface="Calibri"/>
                <a:cs typeface="Calibri"/>
              </a:rPr>
              <a:t> </a:t>
            </a:r>
            <a:r>
              <a:rPr dirty="0" sz="1200" spc="20" i="1">
                <a:latin typeface="Calibri"/>
                <a:cs typeface="Calibri"/>
              </a:rPr>
              <a:t>are</a:t>
            </a:r>
            <a:r>
              <a:rPr dirty="0" sz="1200" spc="50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trusted</a:t>
            </a:r>
            <a:r>
              <a:rPr dirty="0" sz="1200" spc="-1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lvl="1" marL="464820" indent="-224790">
              <a:lnSpc>
                <a:spcPct val="100000"/>
              </a:lnSpc>
              <a:spcBef>
                <a:spcPts val="1220"/>
              </a:spcBef>
              <a:buClr>
                <a:srgbClr val="00AF50"/>
              </a:buClr>
              <a:buFont typeface="Wingdings"/>
              <a:buChar char=""/>
              <a:tabLst>
                <a:tab pos="464820" algn="l"/>
              </a:tabLst>
            </a:pPr>
            <a:r>
              <a:rPr dirty="0" sz="1200" spc="20">
                <a:latin typeface="Calibri"/>
                <a:cs typeface="Calibri"/>
              </a:rPr>
              <a:t>Empower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people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take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action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to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protect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their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spaces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because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by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providing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local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communities</a:t>
            </a:r>
            <a:r>
              <a:rPr dirty="0" sz="1200" spc="10">
                <a:latin typeface="Calibri"/>
                <a:cs typeface="Calibri"/>
              </a:rPr>
              <a:t> with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50">
                <a:latin typeface="Calibri"/>
                <a:cs typeface="Calibri"/>
              </a:rPr>
              <a:t>necessary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tools,</a:t>
            </a:r>
            <a:endParaRPr sz="1200">
              <a:latin typeface="Calibri"/>
              <a:cs typeface="Calibri"/>
            </a:endParaRPr>
          </a:p>
          <a:p>
            <a:pPr marL="465455" marR="129539">
              <a:lnSpc>
                <a:spcPct val="101699"/>
              </a:lnSpc>
            </a:pPr>
            <a:r>
              <a:rPr dirty="0" sz="1200" spc="20">
                <a:latin typeface="Calibri"/>
                <a:cs typeface="Calibri"/>
              </a:rPr>
              <a:t>relationships,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50">
                <a:latin typeface="Calibri"/>
                <a:cs typeface="Calibri"/>
              </a:rPr>
              <a:t>skills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and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confidence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60">
                <a:latin typeface="Calibri"/>
                <a:cs typeface="Calibri"/>
              </a:rPr>
              <a:t>can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join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70">
                <a:latin typeface="Calibri"/>
                <a:cs typeface="Calibri"/>
              </a:rPr>
              <a:t>us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in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taking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up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65">
                <a:latin typeface="Calibri"/>
                <a:cs typeface="Calibri"/>
              </a:rPr>
              <a:t>cause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of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protecting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these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75">
                <a:latin typeface="Calibri"/>
                <a:cs typeface="Calibri"/>
              </a:rPr>
              <a:t>spaces,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80" i="1">
                <a:latin typeface="Calibri"/>
                <a:cs typeface="Calibri"/>
              </a:rPr>
              <a:t>so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spc="20" i="1">
                <a:latin typeface="Calibri"/>
                <a:cs typeface="Calibri"/>
              </a:rPr>
              <a:t>our</a:t>
            </a:r>
            <a:r>
              <a:rPr dirty="0" sz="1200" spc="-5" i="1">
                <a:latin typeface="Calibri"/>
                <a:cs typeface="Calibri"/>
              </a:rPr>
              <a:t> </a:t>
            </a:r>
            <a:r>
              <a:rPr dirty="0" sz="1200" spc="50" i="1">
                <a:latin typeface="Calibri"/>
                <a:cs typeface="Calibri"/>
              </a:rPr>
              <a:t>public</a:t>
            </a:r>
            <a:r>
              <a:rPr dirty="0" sz="1200" spc="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movement</a:t>
            </a:r>
            <a:r>
              <a:rPr dirty="0" sz="1200" spc="-10" i="1">
                <a:latin typeface="Calibri"/>
                <a:cs typeface="Calibri"/>
              </a:rPr>
              <a:t> grows.</a:t>
            </a:r>
            <a:endParaRPr sz="1200">
              <a:latin typeface="Calibri"/>
              <a:cs typeface="Calibri"/>
            </a:endParaRPr>
          </a:p>
          <a:p>
            <a:pPr lvl="1" marL="464184" marR="83820" indent="-224790">
              <a:lnSpc>
                <a:spcPct val="102200"/>
              </a:lnSpc>
              <a:spcBef>
                <a:spcPts val="1195"/>
              </a:spcBef>
              <a:buClr>
                <a:srgbClr val="00AF50"/>
              </a:buClr>
              <a:buFont typeface="Wingdings"/>
              <a:buChar char=""/>
              <a:tabLst>
                <a:tab pos="465455" algn="l"/>
              </a:tabLst>
            </a:pPr>
            <a:r>
              <a:rPr dirty="0" sz="1200" spc="20">
                <a:latin typeface="Calibri"/>
                <a:cs typeface="Calibri"/>
              </a:rPr>
              <a:t>Collaborate</a:t>
            </a:r>
            <a:r>
              <a:rPr dirty="0" sz="1200" spc="10">
                <a:latin typeface="Calibri"/>
                <a:cs typeface="Calibri"/>
              </a:rPr>
              <a:t> with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diverse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groups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of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people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and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organisations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draw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broadly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based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coalition </a:t>
            </a:r>
            <a:r>
              <a:rPr dirty="0" sz="1200" spc="10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interests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together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working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a </a:t>
            </a:r>
            <a:r>
              <a:rPr dirty="0" sz="1200" spc="5">
                <a:latin typeface="Calibri"/>
                <a:cs typeface="Calibri"/>
              </a:rPr>
              <a:t>	</a:t>
            </a:r>
            <a:r>
              <a:rPr dirty="0" sz="1200">
                <a:latin typeface="Calibri"/>
                <a:cs typeface="Calibri"/>
              </a:rPr>
              <a:t>shared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45">
                <a:latin typeface="Calibri"/>
                <a:cs typeface="Calibri"/>
              </a:rPr>
              <a:t>mission</a:t>
            </a:r>
            <a:r>
              <a:rPr dirty="0" sz="1200" spc="55">
                <a:latin typeface="Calibri"/>
                <a:cs typeface="Calibri"/>
              </a:rPr>
              <a:t> because </a:t>
            </a:r>
            <a:r>
              <a:rPr dirty="0" sz="1200">
                <a:latin typeface="Calibri"/>
                <a:cs typeface="Calibri"/>
              </a:rPr>
              <a:t>it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help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carry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and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amplify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our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55">
                <a:latin typeface="Calibri"/>
                <a:cs typeface="Calibri"/>
              </a:rPr>
              <a:t>message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80" i="1">
                <a:latin typeface="Calibri"/>
                <a:cs typeface="Calibri"/>
              </a:rPr>
              <a:t>so</a:t>
            </a:r>
            <a:r>
              <a:rPr dirty="0" sz="1200" spc="5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that</a:t>
            </a:r>
            <a:r>
              <a:rPr dirty="0" sz="1200" spc="5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it</a:t>
            </a:r>
            <a:r>
              <a:rPr dirty="0" sz="1200" spc="60" i="1">
                <a:latin typeface="Calibri"/>
                <a:cs typeface="Calibri"/>
              </a:rPr>
              <a:t> </a:t>
            </a:r>
            <a:r>
              <a:rPr dirty="0" sz="1200" spc="70" i="1">
                <a:latin typeface="Calibri"/>
                <a:cs typeface="Calibri"/>
              </a:rPr>
              <a:t>becomes </a:t>
            </a:r>
            <a:r>
              <a:rPr dirty="0" sz="1200" i="1">
                <a:latin typeface="Calibri"/>
                <a:cs typeface="Calibri"/>
              </a:rPr>
              <a:t>a</a:t>
            </a:r>
            <a:r>
              <a:rPr dirty="0" sz="1200" spc="4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widely</a:t>
            </a:r>
            <a:r>
              <a:rPr dirty="0" sz="1200" spc="70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supported</a:t>
            </a:r>
            <a:r>
              <a:rPr dirty="0" sz="1200" spc="65" i="1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and</a:t>
            </a:r>
            <a:r>
              <a:rPr dirty="0" sz="1200" spc="45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irresistible</a:t>
            </a:r>
            <a:r>
              <a:rPr dirty="0" sz="1200" spc="500" i="1">
                <a:latin typeface="Calibri"/>
                <a:cs typeface="Calibri"/>
              </a:rPr>
              <a:t> </a:t>
            </a:r>
            <a:r>
              <a:rPr dirty="0" sz="1200" spc="500" i="1">
                <a:latin typeface="Calibri"/>
                <a:cs typeface="Calibri"/>
              </a:rPr>
              <a:t>	</a:t>
            </a:r>
            <a:r>
              <a:rPr dirty="0" sz="1200" spc="-10" i="1">
                <a:latin typeface="Calibri"/>
                <a:cs typeface="Calibri"/>
              </a:rPr>
              <a:t>demand.</a:t>
            </a:r>
            <a:endParaRPr sz="1200">
              <a:latin typeface="Calibri"/>
              <a:cs typeface="Calibri"/>
            </a:endParaRPr>
          </a:p>
          <a:p>
            <a:pPr lvl="1" marL="464820" indent="-224790">
              <a:lnSpc>
                <a:spcPct val="100000"/>
              </a:lnSpc>
              <a:spcBef>
                <a:spcPts val="1220"/>
              </a:spcBef>
              <a:buClr>
                <a:srgbClr val="00AF50"/>
              </a:buClr>
              <a:buFont typeface="Wingdings"/>
              <a:buChar char=""/>
              <a:tabLst>
                <a:tab pos="464820" algn="l"/>
              </a:tabLst>
            </a:pPr>
            <a:r>
              <a:rPr dirty="0" sz="1200" spc="10">
                <a:latin typeface="Calibri"/>
                <a:cs typeface="Calibri"/>
              </a:rPr>
              <a:t>Deliver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funds,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infrastructure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and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team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implement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this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strategy,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80" i="1">
                <a:latin typeface="Calibri"/>
                <a:cs typeface="Calibri"/>
              </a:rPr>
              <a:t>so</a:t>
            </a:r>
            <a:r>
              <a:rPr dirty="0" sz="1200" spc="50" i="1">
                <a:latin typeface="Calibri"/>
                <a:cs typeface="Calibri"/>
              </a:rPr>
              <a:t> </a:t>
            </a:r>
            <a:r>
              <a:rPr dirty="0" sz="1200" spc="10" i="1">
                <a:latin typeface="Calibri"/>
                <a:cs typeface="Calibri"/>
              </a:rPr>
              <a:t>we</a:t>
            </a:r>
            <a:r>
              <a:rPr dirty="0" sz="1200" spc="50" i="1">
                <a:latin typeface="Calibri"/>
                <a:cs typeface="Calibri"/>
              </a:rPr>
              <a:t> </a:t>
            </a:r>
            <a:r>
              <a:rPr dirty="0" sz="1200" spc="10" i="1">
                <a:latin typeface="Calibri"/>
                <a:cs typeface="Calibri"/>
              </a:rPr>
              <a:t>realise</a:t>
            </a:r>
            <a:r>
              <a:rPr dirty="0" sz="1200" spc="50" i="1">
                <a:latin typeface="Calibri"/>
                <a:cs typeface="Calibri"/>
              </a:rPr>
              <a:t> </a:t>
            </a:r>
            <a:r>
              <a:rPr dirty="0" sz="1200" spc="10" i="1">
                <a:latin typeface="Calibri"/>
                <a:cs typeface="Calibri"/>
              </a:rPr>
              <a:t>our</a:t>
            </a:r>
            <a:r>
              <a:rPr dirty="0" sz="1200" spc="60" i="1">
                <a:latin typeface="Calibri"/>
                <a:cs typeface="Calibri"/>
              </a:rPr>
              <a:t> </a:t>
            </a:r>
            <a:r>
              <a:rPr dirty="0" sz="1200" spc="-10" i="1">
                <a:latin typeface="Calibri"/>
                <a:cs typeface="Calibri"/>
              </a:rPr>
              <a:t>vision.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Our</a:t>
            </a:r>
            <a:r>
              <a:rPr dirty="0" sz="1200" spc="8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spc="50" b="1">
                <a:solidFill>
                  <a:srgbClr val="B80F6E"/>
                </a:solidFill>
                <a:latin typeface="Calibri"/>
                <a:cs typeface="Calibri"/>
              </a:rPr>
              <a:t>Values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10">
                <a:latin typeface="Calibri"/>
                <a:cs typeface="Calibri"/>
              </a:rPr>
              <a:t>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designing and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delivering our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work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will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aim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 </a:t>
            </a:r>
            <a:r>
              <a:rPr dirty="0" sz="1200" spc="-25">
                <a:latin typeface="Calibri"/>
                <a:cs typeface="Calibri"/>
              </a:rPr>
              <a:t>be: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996442"/>
            <a:ext cx="3448685" cy="827405"/>
          </a:xfrm>
          <a:prstGeom prst="rect">
            <a:avLst/>
          </a:prstGeom>
        </p:spPr>
        <p:txBody>
          <a:bodyPr wrap="square" lIns="0" tIns="91440" rIns="0" bIns="0" rtlCol="0" vert="horz">
            <a:spAutoFit/>
          </a:bodyPr>
          <a:lstStyle/>
          <a:p>
            <a:pPr marL="1909445" indent="-15494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1909445" algn="l"/>
              </a:tabLst>
            </a:pPr>
            <a:r>
              <a:rPr dirty="0" sz="1200" spc="-10">
                <a:latin typeface="Calibri"/>
                <a:cs typeface="Calibri"/>
              </a:rPr>
              <a:t>Inspiring</a:t>
            </a:r>
            <a:endParaRPr sz="1200">
              <a:latin typeface="Calibri"/>
              <a:cs typeface="Calibri"/>
            </a:endParaRPr>
          </a:p>
          <a:p>
            <a:pPr marL="1898650" indent="-15494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1898650" algn="l"/>
              </a:tabLst>
            </a:pPr>
            <a:r>
              <a:rPr dirty="0" sz="1200" spc="-10">
                <a:latin typeface="Calibri"/>
                <a:cs typeface="Calibri"/>
              </a:rPr>
              <a:t>Inclusive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dirty="0" sz="1200" spc="50" b="1">
                <a:solidFill>
                  <a:srgbClr val="B80F6E"/>
                </a:solidFill>
                <a:latin typeface="Calibri"/>
                <a:cs typeface="Calibri"/>
              </a:rPr>
              <a:t>This</a:t>
            </a:r>
            <a:r>
              <a:rPr dirty="0" sz="1200" spc="7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spc="80" b="1">
                <a:solidFill>
                  <a:srgbClr val="B80F6E"/>
                </a:solidFill>
                <a:latin typeface="Calibri"/>
                <a:cs typeface="Calibri"/>
              </a:rPr>
              <a:t>is </a:t>
            </a: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what</a:t>
            </a:r>
            <a:r>
              <a:rPr dirty="0" sz="1200" spc="5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spc="114" b="1">
                <a:solidFill>
                  <a:srgbClr val="B80F6E"/>
                </a:solidFill>
                <a:latin typeface="Calibri"/>
                <a:cs typeface="Calibri"/>
              </a:rPr>
              <a:t>success</a:t>
            </a:r>
            <a:r>
              <a:rPr dirty="0" sz="1200" spc="5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will</a:t>
            </a:r>
            <a:r>
              <a:rPr dirty="0" sz="1200" spc="8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look</a:t>
            </a:r>
            <a:r>
              <a:rPr dirty="0" sz="1200" spc="6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like</a:t>
            </a:r>
            <a:r>
              <a:rPr dirty="0" sz="1200" spc="7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B80F6E"/>
                </a:solidFill>
                <a:latin typeface="Calibri"/>
                <a:cs typeface="Calibri"/>
              </a:rPr>
              <a:t>(Key</a:t>
            </a:r>
            <a:r>
              <a:rPr dirty="0" sz="1200" spc="6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200" spc="35" b="1">
                <a:solidFill>
                  <a:srgbClr val="B80F6E"/>
                </a:solidFill>
                <a:latin typeface="Calibri"/>
                <a:cs typeface="Calibri"/>
              </a:rPr>
              <a:t>Indicators)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50048" y="996442"/>
            <a:ext cx="845819" cy="549910"/>
          </a:xfrm>
          <a:prstGeom prst="rect">
            <a:avLst/>
          </a:prstGeom>
        </p:spPr>
        <p:txBody>
          <a:bodyPr wrap="square" lIns="0" tIns="91440" rIns="0" bIns="0" rtlCol="0" vert="horz">
            <a:spAutoFit/>
          </a:bodyPr>
          <a:lstStyle/>
          <a:p>
            <a:pPr marL="200660" indent="-154940">
              <a:lnSpc>
                <a:spcPct val="100000"/>
              </a:lnSpc>
              <a:spcBef>
                <a:spcPts val="720"/>
              </a:spcBef>
              <a:buAutoNum type="arabicPeriod" startAt="3"/>
              <a:tabLst>
                <a:tab pos="200660" algn="l"/>
              </a:tabLst>
            </a:pPr>
            <a:r>
              <a:rPr dirty="0" sz="1200" spc="-10">
                <a:latin typeface="Calibri"/>
                <a:cs typeface="Calibri"/>
              </a:rPr>
              <a:t>Informed</a:t>
            </a:r>
            <a:endParaRPr sz="1200">
              <a:latin typeface="Calibri"/>
              <a:cs typeface="Calibri"/>
            </a:endParaRPr>
          </a:p>
          <a:p>
            <a:pPr marL="167640" indent="-154940">
              <a:lnSpc>
                <a:spcPct val="100000"/>
              </a:lnSpc>
              <a:spcBef>
                <a:spcPts val="625"/>
              </a:spcBef>
              <a:buAutoNum type="arabicPeriod" startAt="3"/>
              <a:tabLst>
                <a:tab pos="167640" algn="l"/>
              </a:tabLst>
            </a:pPr>
            <a:r>
              <a:rPr dirty="0" sz="1200" spc="-10">
                <a:latin typeface="Calibri"/>
                <a:cs typeface="Calibri"/>
              </a:rPr>
              <a:t>Influential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987423"/>
            <a:ext cx="29375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Calibri"/>
                <a:cs typeface="Calibri"/>
              </a:rPr>
              <a:t>Our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objectives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fall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into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60">
                <a:latin typeface="Calibri"/>
                <a:cs typeface="Calibri"/>
              </a:rPr>
              <a:t>FOUR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key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categories.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4" y="2356231"/>
            <a:ext cx="2299335" cy="4191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1200" b="1">
                <a:solidFill>
                  <a:srgbClr val="7E7E7E"/>
                </a:solidFill>
                <a:latin typeface="Arial"/>
                <a:cs typeface="Arial"/>
              </a:rPr>
              <a:t>֎</a:t>
            </a:r>
            <a:r>
              <a:rPr dirty="0" sz="1200" spc="390" b="1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Mobilising</a:t>
            </a: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06FC1"/>
                </a:solidFill>
                <a:latin typeface="Calibri"/>
                <a:cs typeface="Calibri"/>
              </a:rPr>
              <a:t>commitment.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b="1">
                <a:solidFill>
                  <a:srgbClr val="7E7E7E"/>
                </a:solidFill>
                <a:latin typeface="Arial"/>
                <a:cs typeface="Arial"/>
              </a:rPr>
              <a:t>֎</a:t>
            </a:r>
            <a:r>
              <a:rPr dirty="0" sz="1200" spc="480" b="1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Protecting</a:t>
            </a:r>
            <a:r>
              <a:rPr dirty="0" sz="1200" spc="5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urban</a:t>
            </a:r>
            <a:r>
              <a:rPr dirty="0" sz="1200" spc="5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green</a:t>
            </a:r>
            <a:r>
              <a:rPr dirty="0" sz="1200" spc="6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60">
                <a:solidFill>
                  <a:srgbClr val="00B050"/>
                </a:solidFill>
                <a:latin typeface="Calibri"/>
                <a:cs typeface="Calibri"/>
              </a:rPr>
              <a:t>spaces.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87009" y="2356231"/>
            <a:ext cx="2199640" cy="4191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1200" spc="30" b="1">
                <a:solidFill>
                  <a:srgbClr val="7E7E7E"/>
                </a:solidFill>
                <a:latin typeface="Arial"/>
                <a:cs typeface="Arial"/>
              </a:rPr>
              <a:t>֎</a:t>
            </a:r>
            <a:r>
              <a:rPr dirty="0" sz="1200" spc="355" b="1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200" spc="30">
                <a:solidFill>
                  <a:srgbClr val="6F2FA0"/>
                </a:solidFill>
                <a:latin typeface="Calibri"/>
                <a:cs typeface="Calibri"/>
              </a:rPr>
              <a:t>Connecting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people.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20" b="1">
                <a:solidFill>
                  <a:srgbClr val="7E7E7E"/>
                </a:solidFill>
                <a:latin typeface="Arial"/>
                <a:cs typeface="Arial"/>
              </a:rPr>
              <a:t>֎</a:t>
            </a:r>
            <a:r>
              <a:rPr dirty="0" sz="1200" spc="375" b="1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Organisational</a:t>
            </a:r>
            <a:r>
              <a:rPr dirty="0" sz="1200" spc="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C55811"/>
                </a:solidFill>
                <a:latin typeface="Calibri"/>
                <a:cs typeface="Calibri"/>
              </a:rPr>
              <a:t>strengthening.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2938398"/>
            <a:ext cx="8877935" cy="3685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Calibri"/>
                <a:cs typeface="Calibri"/>
              </a:rPr>
              <a:t>By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2035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will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have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achieved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following: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Calibri"/>
              <a:cs typeface="Calibri"/>
            </a:endParaRPr>
          </a:p>
          <a:p>
            <a:pPr marL="330200" indent="-227965">
              <a:lnSpc>
                <a:spcPct val="100000"/>
              </a:lnSpc>
              <a:buClr>
                <a:srgbClr val="000000"/>
              </a:buClr>
              <a:buFont typeface="Calibri"/>
              <a:buAutoNum type="alphaUcPeriod"/>
              <a:tabLst>
                <a:tab pos="330200" algn="l"/>
              </a:tabLst>
            </a:pPr>
            <a:r>
              <a:rPr dirty="0" sz="1200" spc="20" b="1">
                <a:solidFill>
                  <a:srgbClr val="006FC1"/>
                </a:solidFill>
                <a:latin typeface="Calibri"/>
                <a:cs typeface="Calibri"/>
              </a:rPr>
              <a:t>Mobilising</a:t>
            </a:r>
            <a:r>
              <a:rPr dirty="0" sz="1200" spc="55" b="1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50" b="1">
                <a:solidFill>
                  <a:srgbClr val="006FC1"/>
                </a:solidFill>
                <a:latin typeface="Calibri"/>
                <a:cs typeface="Calibri"/>
              </a:rPr>
              <a:t>commitment</a:t>
            </a:r>
            <a:r>
              <a:rPr dirty="0" sz="1200" spc="75" b="1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006FC1"/>
                </a:solidFill>
                <a:latin typeface="Calibri"/>
                <a:cs typeface="Calibri"/>
              </a:rPr>
              <a:t>objectives</a:t>
            </a:r>
            <a:endParaRPr sz="1200">
              <a:latin typeface="Calibri"/>
              <a:cs typeface="Calibri"/>
            </a:endParaRPr>
          </a:p>
          <a:p>
            <a:pPr lvl="1" marL="625475" indent="-155575">
              <a:lnSpc>
                <a:spcPct val="100000"/>
              </a:lnSpc>
              <a:spcBef>
                <a:spcPts val="630"/>
              </a:spcBef>
              <a:buAutoNum type="arabicPeriod"/>
              <a:tabLst>
                <a:tab pos="625475" algn="l"/>
              </a:tabLst>
            </a:pP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1,000</a:t>
            </a:r>
            <a:r>
              <a:rPr dirty="0" sz="1200" spc="2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paying</a:t>
            </a:r>
            <a:r>
              <a:rPr dirty="0" sz="1200" spc="2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supporters</a:t>
            </a:r>
            <a:r>
              <a:rPr dirty="0" sz="1200" spc="3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(‘subscriber),</a:t>
            </a:r>
            <a:r>
              <a:rPr dirty="0" sz="1200" spc="4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ideally</a:t>
            </a:r>
            <a:r>
              <a:rPr dirty="0" sz="1200" spc="2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reflecting</a:t>
            </a:r>
            <a:r>
              <a:rPr dirty="0" sz="1200" spc="2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006FC1"/>
                </a:solidFill>
                <a:latin typeface="Calibri"/>
                <a:cs typeface="Calibri"/>
              </a:rPr>
              <a:t>a</a:t>
            </a:r>
            <a:r>
              <a:rPr dirty="0" sz="1200" spc="4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broad</a:t>
            </a:r>
            <a:r>
              <a:rPr dirty="0" sz="1200" spc="4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and</a:t>
            </a:r>
            <a:r>
              <a:rPr dirty="0" sz="1200" spc="4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6FC1"/>
                </a:solidFill>
                <a:latin typeface="Calibri"/>
                <a:cs typeface="Calibri"/>
              </a:rPr>
              <a:t>diverse</a:t>
            </a:r>
            <a:r>
              <a:rPr dirty="0" sz="1200" spc="4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06FC1"/>
                </a:solidFill>
                <a:latin typeface="Calibri"/>
                <a:cs typeface="Calibri"/>
              </a:rPr>
              <a:t>demographic.</a:t>
            </a:r>
            <a:endParaRPr sz="1200">
              <a:latin typeface="Calibri"/>
              <a:cs typeface="Calibri"/>
            </a:endParaRPr>
          </a:p>
          <a:p>
            <a:pPr lvl="1" marL="625475" indent="-155575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625475" algn="l"/>
              </a:tabLst>
            </a:pPr>
            <a:r>
              <a:rPr dirty="0" sz="1200" spc="10">
                <a:solidFill>
                  <a:srgbClr val="006FC1"/>
                </a:solidFill>
                <a:latin typeface="Calibri"/>
                <a:cs typeface="Calibri"/>
              </a:rPr>
              <a:t>100k</a:t>
            </a:r>
            <a:r>
              <a:rPr dirty="0" sz="1200" spc="3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6FC1"/>
                </a:solidFill>
                <a:latin typeface="Calibri"/>
                <a:cs typeface="Calibri"/>
              </a:rPr>
              <a:t>supporters</a:t>
            </a:r>
            <a:r>
              <a:rPr dirty="0" sz="1200" spc="5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6FC1"/>
                </a:solidFill>
                <a:latin typeface="Calibri"/>
                <a:cs typeface="Calibri"/>
              </a:rPr>
              <a:t>receiving</a:t>
            </a:r>
            <a:r>
              <a:rPr dirty="0" sz="1200" spc="3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6FC1"/>
                </a:solidFill>
                <a:latin typeface="Calibri"/>
                <a:cs typeface="Calibri"/>
              </a:rPr>
              <a:t>our</a:t>
            </a:r>
            <a:r>
              <a:rPr dirty="0" sz="1200" spc="4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6FC1"/>
                </a:solidFill>
                <a:latin typeface="Calibri"/>
                <a:cs typeface="Calibri"/>
              </a:rPr>
              <a:t>newsletter</a:t>
            </a:r>
            <a:r>
              <a:rPr dirty="0" sz="1200" spc="3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6FC1"/>
                </a:solidFill>
                <a:latin typeface="Calibri"/>
                <a:cs typeface="Calibri"/>
              </a:rPr>
              <a:t>and</a:t>
            </a:r>
            <a:r>
              <a:rPr dirty="0" sz="1200" spc="3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6FC1"/>
                </a:solidFill>
                <a:latin typeface="Calibri"/>
                <a:cs typeface="Calibri"/>
              </a:rPr>
              <a:t>following</a:t>
            </a:r>
            <a:r>
              <a:rPr dirty="0" sz="1200" spc="4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70">
                <a:solidFill>
                  <a:srgbClr val="006FC1"/>
                </a:solidFill>
                <a:latin typeface="Calibri"/>
                <a:cs typeface="Calibri"/>
              </a:rPr>
              <a:t>us</a:t>
            </a:r>
            <a:r>
              <a:rPr dirty="0" sz="1200" spc="4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6FC1"/>
                </a:solidFill>
                <a:latin typeface="Calibri"/>
                <a:cs typeface="Calibri"/>
              </a:rPr>
              <a:t>on</a:t>
            </a:r>
            <a:r>
              <a:rPr dirty="0" sz="1200" spc="3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50">
                <a:solidFill>
                  <a:srgbClr val="006FC1"/>
                </a:solidFill>
                <a:latin typeface="Calibri"/>
                <a:cs typeface="Calibri"/>
              </a:rPr>
              <a:t>social </a:t>
            </a:r>
            <a:r>
              <a:rPr dirty="0" sz="1200" spc="-10">
                <a:solidFill>
                  <a:srgbClr val="006FC1"/>
                </a:solidFill>
                <a:latin typeface="Calibri"/>
                <a:cs typeface="Calibri"/>
              </a:rPr>
              <a:t>media.</a:t>
            </a:r>
            <a:endParaRPr sz="1200">
              <a:latin typeface="Calibri"/>
              <a:cs typeface="Calibri"/>
            </a:endParaRPr>
          </a:p>
          <a:p>
            <a:pPr lvl="1" marL="625475" indent="-15557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625475" algn="l"/>
              </a:tabLst>
            </a:pP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1</a:t>
            </a:r>
            <a:r>
              <a:rPr dirty="0" sz="1200" spc="8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million</a:t>
            </a:r>
            <a:r>
              <a:rPr dirty="0" sz="1200" spc="114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people</a:t>
            </a:r>
            <a:r>
              <a:rPr dirty="0" sz="1200" spc="9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visiting</a:t>
            </a:r>
            <a:r>
              <a:rPr dirty="0" sz="1200" spc="9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our</a:t>
            </a:r>
            <a:r>
              <a:rPr dirty="0" sz="1200" spc="10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website</a:t>
            </a:r>
            <a:r>
              <a:rPr dirty="0" sz="1200" spc="10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and</a:t>
            </a:r>
            <a:r>
              <a:rPr dirty="0" sz="1200" spc="9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inventory</a:t>
            </a:r>
            <a:r>
              <a:rPr dirty="0" sz="1200" spc="114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06FC1"/>
                </a:solidFill>
                <a:latin typeface="Calibri"/>
                <a:cs typeface="Calibri"/>
              </a:rPr>
              <a:t>annually.</a:t>
            </a:r>
            <a:endParaRPr sz="1200">
              <a:latin typeface="Calibri"/>
              <a:cs typeface="Calibri"/>
            </a:endParaRPr>
          </a:p>
          <a:p>
            <a:pPr lvl="1" marL="625475" indent="-15557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625475" algn="l"/>
              </a:tabLst>
            </a:pP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Established</a:t>
            </a:r>
            <a:r>
              <a:rPr dirty="0" sz="1200" spc="18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collaborations</a:t>
            </a:r>
            <a:r>
              <a:rPr dirty="0" sz="1200" spc="18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with</a:t>
            </a:r>
            <a:r>
              <a:rPr dirty="0" sz="1200" spc="19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10</a:t>
            </a:r>
            <a:r>
              <a:rPr dirty="0" sz="1200" spc="175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50">
                <a:solidFill>
                  <a:srgbClr val="006FC1"/>
                </a:solidFill>
                <a:latin typeface="Calibri"/>
                <a:cs typeface="Calibri"/>
              </a:rPr>
              <a:t>social</a:t>
            </a:r>
            <a:r>
              <a:rPr dirty="0" sz="1200" spc="18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6FC1"/>
                </a:solidFill>
                <a:latin typeface="Calibri"/>
                <a:cs typeface="Calibri"/>
              </a:rPr>
              <a:t>media</a:t>
            </a:r>
            <a:r>
              <a:rPr dirty="0" sz="1200" spc="180">
                <a:solidFill>
                  <a:srgbClr val="006FC1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06FC1"/>
                </a:solidFill>
                <a:latin typeface="Calibri"/>
                <a:cs typeface="Calibri"/>
              </a:rPr>
              <a:t>influencers.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1200">
              <a:latin typeface="Calibri"/>
              <a:cs typeface="Calibri"/>
            </a:endParaRPr>
          </a:p>
          <a:p>
            <a:pPr marL="330200" indent="-227965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Calibri"/>
              <a:buAutoNum type="alphaUcPeriod"/>
              <a:tabLst>
                <a:tab pos="330200" algn="l"/>
              </a:tabLst>
            </a:pPr>
            <a:r>
              <a:rPr dirty="0" sz="1200" spc="30" b="1">
                <a:solidFill>
                  <a:srgbClr val="00B050"/>
                </a:solidFill>
                <a:latin typeface="Calibri"/>
                <a:cs typeface="Calibri"/>
              </a:rPr>
              <a:t>Protecting</a:t>
            </a:r>
            <a:r>
              <a:rPr dirty="0" sz="1200" spc="110" b="1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00B050"/>
                </a:solidFill>
                <a:latin typeface="Calibri"/>
                <a:cs typeface="Calibri"/>
              </a:rPr>
              <a:t>objectives:</a:t>
            </a:r>
            <a:endParaRPr sz="1200">
              <a:latin typeface="Calibri"/>
              <a:cs typeface="Calibri"/>
            </a:endParaRPr>
          </a:p>
          <a:p>
            <a:pPr lvl="1" marL="469900" marR="118745" indent="155575">
              <a:lnSpc>
                <a:spcPct val="101699"/>
              </a:lnSpc>
              <a:spcBef>
                <a:spcPts val="610"/>
              </a:spcBef>
              <a:buAutoNum type="arabicPeriod"/>
              <a:tabLst>
                <a:tab pos="625475" algn="l"/>
              </a:tabLst>
            </a:pP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Established</a:t>
            </a:r>
            <a:r>
              <a:rPr dirty="0" sz="1200" spc="-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our</a:t>
            </a:r>
            <a:r>
              <a:rPr dirty="0" sz="1200" spc="-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‘Green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75">
                <a:solidFill>
                  <a:srgbClr val="00B050"/>
                </a:solidFill>
                <a:latin typeface="Calibri"/>
                <a:cs typeface="Calibri"/>
              </a:rPr>
              <a:t>Spaces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at</a:t>
            </a:r>
            <a:r>
              <a:rPr dirty="0" sz="1200" spc="-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Risk’</a:t>
            </a:r>
            <a:r>
              <a:rPr dirty="0" sz="1200" spc="-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Report</a:t>
            </a:r>
            <a:r>
              <a:rPr dirty="0" sz="1200" spc="-1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80">
                <a:solidFill>
                  <a:srgbClr val="00B050"/>
                </a:solidFill>
                <a:latin typeface="Calibri"/>
                <a:cs typeface="Calibri"/>
              </a:rPr>
              <a:t>as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an</a:t>
            </a:r>
            <a:r>
              <a:rPr dirty="0" sz="1200" spc="-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important</a:t>
            </a:r>
            <a:r>
              <a:rPr dirty="0" sz="1200" spc="-1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moment</a:t>
            </a:r>
            <a:r>
              <a:rPr dirty="0" sz="1200" spc="-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in</a:t>
            </a:r>
            <a:r>
              <a:rPr dirty="0" sz="1200" spc="-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the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public</a:t>
            </a:r>
            <a:r>
              <a:rPr dirty="0" sz="1200" spc="-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debate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in</a:t>
            </a:r>
            <a:r>
              <a:rPr dirty="0" sz="1200" spc="-1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London,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which</a:t>
            </a:r>
            <a:r>
              <a:rPr dirty="0" sz="1200" spc="-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stimulates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-20">
                <a:solidFill>
                  <a:srgbClr val="00B050"/>
                </a:solidFill>
                <a:latin typeface="Calibri"/>
                <a:cs typeface="Calibri"/>
              </a:rPr>
              <a:t>five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key media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mentions,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one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question in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Parliament,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and </a:t>
            </a:r>
            <a:r>
              <a:rPr dirty="0" sz="1200" spc="75">
                <a:solidFill>
                  <a:srgbClr val="00B050"/>
                </a:solidFill>
                <a:latin typeface="Calibri"/>
                <a:cs typeface="Calibri"/>
              </a:rPr>
              <a:t>LPG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recognised</a:t>
            </a:r>
            <a:r>
              <a:rPr dirty="0" sz="1200" spc="4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and quoted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in </a:t>
            </a:r>
            <a:r>
              <a:rPr dirty="0" sz="1200" spc="55">
                <a:solidFill>
                  <a:srgbClr val="00B050"/>
                </a:solidFill>
                <a:latin typeface="Calibri"/>
                <a:cs typeface="Calibri"/>
              </a:rPr>
              <a:t>GLA</a:t>
            </a:r>
            <a:r>
              <a:rPr dirty="0" sz="1200" spc="5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0B050"/>
                </a:solidFill>
                <a:latin typeface="Calibri"/>
                <a:cs typeface="Calibri"/>
              </a:rPr>
              <a:t>reports.</a:t>
            </a:r>
            <a:endParaRPr sz="1200">
              <a:latin typeface="Calibri"/>
              <a:cs typeface="Calibri"/>
            </a:endParaRPr>
          </a:p>
          <a:p>
            <a:pPr lvl="1" marL="625475" indent="-15557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625475" algn="l"/>
              </a:tabLst>
            </a:pPr>
            <a:r>
              <a:rPr dirty="0" sz="1200" spc="60">
                <a:solidFill>
                  <a:srgbClr val="00B050"/>
                </a:solidFill>
                <a:latin typeface="Calibri"/>
                <a:cs typeface="Calibri"/>
              </a:rPr>
              <a:t>Succeeded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in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getting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five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new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sites</a:t>
            </a:r>
            <a:r>
              <a:rPr dirty="0" sz="1200" spc="4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registered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80">
                <a:solidFill>
                  <a:srgbClr val="00B050"/>
                </a:solidFill>
                <a:latin typeface="Calibri"/>
                <a:cs typeface="Calibri"/>
              </a:rPr>
              <a:t>as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heritage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sites,</a:t>
            </a:r>
            <a:r>
              <a:rPr dirty="0" sz="1200" spc="4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and</a:t>
            </a:r>
            <a:r>
              <a:rPr dirty="0" sz="1200" spc="4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five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Grade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II</a:t>
            </a:r>
            <a:r>
              <a:rPr dirty="0" sz="1200" spc="4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registrations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upgraded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to</a:t>
            </a:r>
            <a:r>
              <a:rPr dirty="0" sz="1200" spc="2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00B050"/>
                </a:solidFill>
                <a:latin typeface="Calibri"/>
                <a:cs typeface="Calibri"/>
              </a:rPr>
              <a:t>2*.</a:t>
            </a:r>
            <a:endParaRPr sz="1200">
              <a:latin typeface="Calibri"/>
              <a:cs typeface="Calibri"/>
            </a:endParaRPr>
          </a:p>
          <a:p>
            <a:pPr lvl="1" marL="625475" indent="-15557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625475" algn="l"/>
              </a:tabLst>
            </a:pPr>
            <a:r>
              <a:rPr dirty="0" sz="1200" spc="60">
                <a:solidFill>
                  <a:srgbClr val="00B050"/>
                </a:solidFill>
                <a:latin typeface="Calibri"/>
                <a:cs typeface="Calibri"/>
              </a:rPr>
              <a:t>Succeeded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in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improving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the</a:t>
            </a:r>
            <a:r>
              <a:rPr dirty="0" sz="1200" spc="4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protection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for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ten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sites</a:t>
            </a:r>
            <a:r>
              <a:rPr dirty="0" sz="1200" spc="4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through</a:t>
            </a:r>
            <a:r>
              <a:rPr dirty="0" sz="1200" spc="5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00B050"/>
                </a:solidFill>
                <a:latin typeface="Calibri"/>
                <a:cs typeface="Calibri"/>
              </a:rPr>
              <a:t>submissions</a:t>
            </a:r>
            <a:r>
              <a:rPr dirty="0" sz="1200" spc="4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to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local</a:t>
            </a:r>
            <a:r>
              <a:rPr dirty="0" sz="1200" spc="5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area</a:t>
            </a:r>
            <a:r>
              <a:rPr dirty="0" sz="1200" spc="3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00B050"/>
                </a:solidFill>
                <a:latin typeface="Calibri"/>
                <a:cs typeface="Calibri"/>
              </a:rPr>
              <a:t>plans</a:t>
            </a:r>
            <a:r>
              <a:rPr dirty="0" sz="1200" spc="4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and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local</a:t>
            </a:r>
            <a:r>
              <a:rPr dirty="0" sz="1200" spc="5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planning</a:t>
            </a:r>
            <a:r>
              <a:rPr dirty="0" sz="1200" spc="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0B050"/>
                </a:solidFill>
                <a:latin typeface="Calibri"/>
                <a:cs typeface="Calibri"/>
              </a:rPr>
              <a:t>policy.</a:t>
            </a:r>
            <a:endParaRPr sz="1200">
              <a:latin typeface="Calibri"/>
              <a:cs typeface="Calibri"/>
            </a:endParaRPr>
          </a:p>
          <a:p>
            <a:pPr lvl="1" marL="625475" indent="-15557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625475" algn="l"/>
              </a:tabLst>
            </a:pP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Established</a:t>
            </a:r>
            <a:r>
              <a:rPr dirty="0" sz="1200" spc="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collaborations</a:t>
            </a:r>
            <a:r>
              <a:rPr dirty="0" sz="1200" spc="204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with</a:t>
            </a:r>
            <a:r>
              <a:rPr dirty="0" sz="1200" spc="21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17</a:t>
            </a:r>
            <a:r>
              <a:rPr dirty="0" sz="1200" spc="204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of</a:t>
            </a:r>
            <a:r>
              <a:rPr dirty="0" sz="1200" spc="18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London’s</a:t>
            </a:r>
            <a:r>
              <a:rPr dirty="0" sz="1200" spc="204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Borough</a:t>
            </a:r>
            <a:r>
              <a:rPr dirty="0" sz="1200" spc="19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00B050"/>
                </a:solidFill>
                <a:latin typeface="Calibri"/>
                <a:cs typeface="Calibri"/>
              </a:rPr>
              <a:t>Councils.</a:t>
            </a:r>
            <a:endParaRPr sz="1200">
              <a:latin typeface="Calibri"/>
              <a:cs typeface="Calibri"/>
            </a:endParaRPr>
          </a:p>
          <a:p>
            <a:pPr lvl="1" marL="469900" marR="5080" indent="155575">
              <a:lnSpc>
                <a:spcPct val="101800"/>
              </a:lnSpc>
              <a:spcBef>
                <a:spcPts val="595"/>
              </a:spcBef>
              <a:buAutoNum type="arabicPeriod"/>
              <a:tabLst>
                <a:tab pos="625475" algn="l"/>
              </a:tabLst>
            </a:pP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Won</a:t>
            </a:r>
            <a:r>
              <a:rPr dirty="0" sz="1200" spc="1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(with</a:t>
            </a:r>
            <a:r>
              <a:rPr dirty="0" sz="1200" spc="1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partners)</a:t>
            </a:r>
            <a:r>
              <a:rPr dirty="0" sz="1200" spc="14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political</a:t>
            </a:r>
            <a:r>
              <a:rPr dirty="0" sz="1200" spc="1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commitments</a:t>
            </a:r>
            <a:r>
              <a:rPr dirty="0" sz="1200" spc="1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from</a:t>
            </a:r>
            <a:r>
              <a:rPr dirty="0" sz="1200" spc="1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every</a:t>
            </a:r>
            <a:r>
              <a:rPr dirty="0" sz="1200" spc="1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major</a:t>
            </a:r>
            <a:r>
              <a:rPr dirty="0" sz="1200" spc="1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party</a:t>
            </a:r>
            <a:r>
              <a:rPr dirty="0" sz="1200" spc="1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to</a:t>
            </a:r>
            <a:r>
              <a:rPr dirty="0" sz="1200" spc="1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protect</a:t>
            </a:r>
            <a:r>
              <a:rPr dirty="0" sz="1200" spc="1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London’s</a:t>
            </a:r>
            <a:r>
              <a:rPr dirty="0" sz="1200" spc="12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green</a:t>
            </a:r>
            <a:r>
              <a:rPr dirty="0" sz="1200" spc="1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75">
                <a:solidFill>
                  <a:srgbClr val="00B050"/>
                </a:solidFill>
                <a:latin typeface="Calibri"/>
                <a:cs typeface="Calibri"/>
              </a:rPr>
              <a:t>spaces</a:t>
            </a:r>
            <a:r>
              <a:rPr dirty="0" sz="1200" spc="12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in</a:t>
            </a:r>
            <a:r>
              <a:rPr dirty="0" sz="1200" spc="1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election</a:t>
            </a:r>
            <a:r>
              <a:rPr dirty="0" sz="1200" spc="13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manifestos</a:t>
            </a:r>
            <a:r>
              <a:rPr dirty="0" sz="1200" spc="12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00B050"/>
                </a:solidFill>
                <a:latin typeface="Calibri"/>
                <a:cs typeface="Calibri"/>
              </a:rPr>
              <a:t>for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the</a:t>
            </a:r>
            <a:r>
              <a:rPr dirty="0" sz="1200" spc="5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next</a:t>
            </a:r>
            <a:r>
              <a:rPr dirty="0" sz="1200" spc="4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Mayoral</a:t>
            </a:r>
            <a:r>
              <a:rPr dirty="0" sz="1200" spc="6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and</a:t>
            </a:r>
            <a:r>
              <a:rPr dirty="0" sz="1200" spc="6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general</a:t>
            </a:r>
            <a:r>
              <a:rPr dirty="0" sz="1200" spc="5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0B050"/>
                </a:solidFill>
                <a:latin typeface="Calibri"/>
                <a:cs typeface="Calibri"/>
              </a:rPr>
              <a:t>election.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075690"/>
            <a:ext cx="8829675" cy="555117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9900" marR="40005">
              <a:lnSpc>
                <a:spcPct val="101699"/>
              </a:lnSpc>
              <a:spcBef>
                <a:spcPts val="75"/>
              </a:spcBef>
            </a:pP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6.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Persuaded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UK</a:t>
            </a:r>
            <a:r>
              <a:rPr dirty="0" sz="1200" spc="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Parliament</a:t>
            </a:r>
            <a:r>
              <a:rPr dirty="0" sz="1200" spc="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or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the</a:t>
            </a:r>
            <a:r>
              <a:rPr dirty="0" sz="1200" spc="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Mayor’s</a:t>
            </a:r>
            <a:r>
              <a:rPr dirty="0" sz="1200" spc="1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Office</a:t>
            </a:r>
            <a:r>
              <a:rPr dirty="0" sz="1200" spc="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or</a:t>
            </a:r>
            <a:r>
              <a:rPr dirty="0" sz="1200" spc="-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70">
                <a:solidFill>
                  <a:srgbClr val="00B050"/>
                </a:solidFill>
                <a:latin typeface="Calibri"/>
                <a:cs typeface="Calibri"/>
              </a:rPr>
              <a:t>NGO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 coalition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to</a:t>
            </a:r>
            <a:r>
              <a:rPr dirty="0" sz="1200" spc="1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propose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00B050"/>
                </a:solidFill>
                <a:latin typeface="Calibri"/>
                <a:cs typeface="Calibri"/>
              </a:rPr>
              <a:t>a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new</a:t>
            </a:r>
            <a:r>
              <a:rPr dirty="0" sz="1200" spc="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vision</a:t>
            </a:r>
            <a:r>
              <a:rPr dirty="0" sz="1200" spc="10">
                <a:solidFill>
                  <a:srgbClr val="00B050"/>
                </a:solidFill>
                <a:latin typeface="Calibri"/>
                <a:cs typeface="Calibri"/>
              </a:rPr>
              <a:t> for</a:t>
            </a:r>
            <a:r>
              <a:rPr dirty="0" sz="1200" spc="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the</a:t>
            </a:r>
            <a:r>
              <a:rPr dirty="0" sz="1200" spc="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protection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of</a:t>
            </a:r>
            <a:r>
              <a:rPr dirty="0" sz="120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London’s</a:t>
            </a:r>
            <a:r>
              <a:rPr dirty="0" sz="1200" spc="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00B050"/>
                </a:solidFill>
                <a:latin typeface="Calibri"/>
                <a:cs typeface="Calibri"/>
              </a:rPr>
              <a:t>green </a:t>
            </a:r>
            <a:r>
              <a:rPr dirty="0" sz="1200" spc="75">
                <a:solidFill>
                  <a:srgbClr val="00B050"/>
                </a:solidFill>
                <a:latin typeface="Calibri"/>
                <a:cs typeface="Calibri"/>
              </a:rPr>
              <a:t>spaces</a:t>
            </a:r>
            <a:r>
              <a:rPr dirty="0" sz="1200" spc="25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00B050"/>
                </a:solidFill>
                <a:latin typeface="Calibri"/>
                <a:cs typeface="Calibri"/>
              </a:rPr>
              <a:t>(</a:t>
            </a:r>
            <a:r>
              <a:rPr dirty="0" u="sng" sz="1200" spc="2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Possibly</a:t>
            </a:r>
            <a:r>
              <a:rPr dirty="0" u="sng" sz="1200" spc="15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spc="2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amending the</a:t>
            </a:r>
            <a:r>
              <a:rPr dirty="0" u="sng" sz="1200" spc="45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spc="2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1931</a:t>
            </a:r>
            <a:r>
              <a:rPr dirty="0" u="sng" sz="1200" spc="15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200" spc="-2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Calibri"/>
                <a:cs typeface="Calibri"/>
              </a:rPr>
              <a:t>Act?</a:t>
            </a:r>
            <a:r>
              <a:rPr dirty="0" u="none" sz="1200" spc="-20">
                <a:solidFill>
                  <a:srgbClr val="00B050"/>
                </a:solidFill>
                <a:latin typeface="Calibri"/>
                <a:cs typeface="Calibri"/>
              </a:rPr>
              <a:t>)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110">
                <a:latin typeface="Calibri"/>
                <a:cs typeface="Calibri"/>
              </a:rPr>
              <a:t>C.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60" b="1">
                <a:solidFill>
                  <a:srgbClr val="6F2FA0"/>
                </a:solidFill>
                <a:latin typeface="Calibri"/>
                <a:cs typeface="Calibri"/>
              </a:rPr>
              <a:t>Connecting</a:t>
            </a:r>
            <a:r>
              <a:rPr dirty="0" sz="1200" spc="55" b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 b="1">
                <a:solidFill>
                  <a:srgbClr val="6F2FA0"/>
                </a:solidFill>
                <a:latin typeface="Calibri"/>
                <a:cs typeface="Calibri"/>
              </a:rPr>
              <a:t>people</a:t>
            </a:r>
            <a:r>
              <a:rPr dirty="0" sz="1200" spc="65" b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6F2FA0"/>
                </a:solidFill>
                <a:latin typeface="Calibri"/>
                <a:cs typeface="Calibri"/>
              </a:rPr>
              <a:t>objectives:</a:t>
            </a:r>
            <a:endParaRPr sz="1200">
              <a:latin typeface="Calibri"/>
              <a:cs typeface="Calibri"/>
            </a:endParaRPr>
          </a:p>
          <a:p>
            <a:pPr marL="469900" marR="454025" indent="155575">
              <a:lnSpc>
                <a:spcPct val="101699"/>
              </a:lnSpc>
              <a:spcBef>
                <a:spcPts val="605"/>
              </a:spcBef>
              <a:buAutoNum type="arabicPeriod"/>
              <a:tabLst>
                <a:tab pos="625475" algn="l"/>
              </a:tabLst>
            </a:pP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Established</a:t>
            </a:r>
            <a:r>
              <a:rPr dirty="0" sz="1200" spc="15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London</a:t>
            </a:r>
            <a:r>
              <a:rPr dirty="0" sz="1200" spc="16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Open</a:t>
            </a:r>
            <a:r>
              <a:rPr dirty="0" sz="1200" spc="16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Gardens</a:t>
            </a:r>
            <a:r>
              <a:rPr dirty="0" sz="1200" spc="16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75">
                <a:solidFill>
                  <a:srgbClr val="6F2FA0"/>
                </a:solidFill>
                <a:latin typeface="Calibri"/>
                <a:cs typeface="Calibri"/>
              </a:rPr>
              <a:t>as</a:t>
            </a:r>
            <a:r>
              <a:rPr dirty="0" sz="1200" spc="16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6F2FA0"/>
                </a:solidFill>
                <a:latin typeface="Calibri"/>
                <a:cs typeface="Calibri"/>
              </a:rPr>
              <a:t>a</a:t>
            </a:r>
            <a:r>
              <a:rPr dirty="0" sz="1200" spc="15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major</a:t>
            </a:r>
            <a:r>
              <a:rPr dirty="0" sz="1200" spc="13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annual</a:t>
            </a:r>
            <a:r>
              <a:rPr dirty="0" sz="1200" spc="18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demonstration</a:t>
            </a:r>
            <a:r>
              <a:rPr dirty="0" sz="1200" spc="15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of</a:t>
            </a:r>
            <a:r>
              <a:rPr dirty="0" sz="1200" spc="13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the</a:t>
            </a:r>
            <a:r>
              <a:rPr dirty="0" sz="1200" spc="15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societal</a:t>
            </a:r>
            <a:r>
              <a:rPr dirty="0" sz="1200" spc="15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50">
                <a:solidFill>
                  <a:srgbClr val="6F2FA0"/>
                </a:solidFill>
                <a:latin typeface="Calibri"/>
                <a:cs typeface="Calibri"/>
              </a:rPr>
              <a:t>&amp;</a:t>
            </a:r>
            <a:r>
              <a:rPr dirty="0" sz="1200" spc="16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environmental</a:t>
            </a:r>
            <a:r>
              <a:rPr dirty="0" sz="1200" spc="14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value</a:t>
            </a:r>
            <a:r>
              <a:rPr dirty="0" sz="1200" spc="15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provided</a:t>
            </a:r>
            <a:r>
              <a:rPr dirty="0" sz="1200" spc="14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6F2FA0"/>
                </a:solidFill>
                <a:latin typeface="Calibri"/>
                <a:cs typeface="Calibri"/>
              </a:rPr>
              <a:t>by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London’s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green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75">
                <a:solidFill>
                  <a:srgbClr val="6F2FA0"/>
                </a:solidFill>
                <a:latin typeface="Calibri"/>
                <a:cs typeface="Calibri"/>
              </a:rPr>
              <a:t>spaces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with</a:t>
            </a:r>
            <a:r>
              <a:rPr dirty="0" sz="1200" spc="3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defined</a:t>
            </a:r>
            <a:r>
              <a:rPr dirty="0" sz="1200" spc="3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outcomes</a:t>
            </a:r>
            <a:r>
              <a:rPr dirty="0" sz="1200" spc="5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around:</a:t>
            </a:r>
            <a:endParaRPr sz="1200">
              <a:latin typeface="Calibri"/>
              <a:cs typeface="Calibri"/>
            </a:endParaRPr>
          </a:p>
          <a:p>
            <a:pPr lvl="1" marL="1127125" indent="-200025">
              <a:lnSpc>
                <a:spcPct val="100000"/>
              </a:lnSpc>
              <a:spcBef>
                <a:spcPts val="625"/>
              </a:spcBef>
              <a:buAutoNum type="alphaLcParenBoth"/>
              <a:tabLst>
                <a:tab pos="1127125" algn="l"/>
              </a:tabLst>
            </a:pP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belonging,</a:t>
            </a:r>
            <a:endParaRPr sz="1200">
              <a:latin typeface="Calibri"/>
              <a:cs typeface="Calibri"/>
            </a:endParaRPr>
          </a:p>
          <a:p>
            <a:pPr lvl="1" marL="1131570" indent="-204470">
              <a:lnSpc>
                <a:spcPct val="100000"/>
              </a:lnSpc>
              <a:spcBef>
                <a:spcPts val="325"/>
              </a:spcBef>
              <a:buAutoNum type="alphaLcParenBoth"/>
              <a:tabLst>
                <a:tab pos="1131570" algn="l"/>
              </a:tabLst>
            </a:pP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enjoyment,</a:t>
            </a:r>
            <a:endParaRPr sz="1200">
              <a:latin typeface="Calibri"/>
              <a:cs typeface="Calibri"/>
            </a:endParaRPr>
          </a:p>
          <a:p>
            <a:pPr lvl="1" marL="1124585" indent="-197485">
              <a:lnSpc>
                <a:spcPct val="100000"/>
              </a:lnSpc>
              <a:spcBef>
                <a:spcPts val="335"/>
              </a:spcBef>
              <a:buAutoNum type="alphaLcParenBoth"/>
              <a:tabLst>
                <a:tab pos="1124585" algn="l"/>
              </a:tabLst>
            </a:pP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wellbeing,</a:t>
            </a:r>
            <a:endParaRPr sz="1200">
              <a:latin typeface="Calibri"/>
              <a:cs typeface="Calibri"/>
            </a:endParaRPr>
          </a:p>
          <a:p>
            <a:pPr lvl="1" marL="1131570" indent="-204470">
              <a:lnSpc>
                <a:spcPct val="100000"/>
              </a:lnSpc>
              <a:spcBef>
                <a:spcPts val="325"/>
              </a:spcBef>
              <a:buAutoNum type="alphaLcParenBoth"/>
              <a:tabLst>
                <a:tab pos="1131570" algn="l"/>
              </a:tabLst>
            </a:pPr>
            <a:r>
              <a:rPr dirty="0" sz="1200" spc="75">
                <a:solidFill>
                  <a:srgbClr val="6F2FA0"/>
                </a:solidFill>
                <a:latin typeface="Calibri"/>
                <a:cs typeface="Calibri"/>
              </a:rPr>
              <a:t>LPG</a:t>
            </a:r>
            <a:r>
              <a:rPr dirty="0" sz="1200" spc="7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brand</a:t>
            </a:r>
            <a:r>
              <a:rPr dirty="0" sz="1200" spc="6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recognition</a:t>
            </a:r>
            <a:endParaRPr sz="1200">
              <a:latin typeface="Calibri"/>
              <a:cs typeface="Calibri"/>
            </a:endParaRPr>
          </a:p>
          <a:p>
            <a:pPr lvl="1" marL="1126490" indent="-199390">
              <a:lnSpc>
                <a:spcPct val="100000"/>
              </a:lnSpc>
              <a:spcBef>
                <a:spcPts val="320"/>
              </a:spcBef>
              <a:buAutoNum type="alphaLcParenBoth"/>
              <a:tabLst>
                <a:tab pos="1126490" algn="l"/>
              </a:tabLst>
            </a:pP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and</a:t>
            </a:r>
            <a:r>
              <a:rPr dirty="0" sz="1200" spc="5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the</a:t>
            </a:r>
            <a:r>
              <a:rPr dirty="0" sz="1200" spc="5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numbers</a:t>
            </a:r>
            <a:r>
              <a:rPr dirty="0" sz="1200" spc="5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and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identity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of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visitors.</a:t>
            </a:r>
            <a:endParaRPr sz="1200">
              <a:latin typeface="Calibri"/>
              <a:cs typeface="Calibri"/>
            </a:endParaRPr>
          </a:p>
          <a:p>
            <a:pPr marL="469900" marR="85090" indent="155575">
              <a:lnSpc>
                <a:spcPct val="101699"/>
              </a:lnSpc>
              <a:spcBef>
                <a:spcPts val="305"/>
              </a:spcBef>
              <a:buAutoNum type="arabicPeriod"/>
              <a:tabLst>
                <a:tab pos="625475" algn="l"/>
              </a:tabLst>
            </a:pP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Be</a:t>
            </a:r>
            <a:r>
              <a:rPr dirty="0" sz="1200" spc="3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running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two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annual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mini-</a:t>
            </a:r>
            <a:r>
              <a:rPr dirty="0" sz="1200" spc="85">
                <a:solidFill>
                  <a:srgbClr val="6F2FA0"/>
                </a:solidFill>
                <a:latin typeface="Calibri"/>
                <a:cs typeface="Calibri"/>
              </a:rPr>
              <a:t>LOGs</a:t>
            </a:r>
            <a:r>
              <a:rPr dirty="0" sz="1200" spc="3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and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50">
                <a:solidFill>
                  <a:srgbClr val="6F2FA0"/>
                </a:solidFill>
                <a:latin typeface="Calibri"/>
                <a:cs typeface="Calibri"/>
              </a:rPr>
              <a:t>associated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events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6F2FA0"/>
                </a:solidFill>
                <a:latin typeface="Calibri"/>
                <a:cs typeface="Calibri"/>
              </a:rPr>
              <a:t>a</a:t>
            </a:r>
            <a:r>
              <a:rPr dirty="0" sz="1200" spc="3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year,</a:t>
            </a:r>
            <a:r>
              <a:rPr dirty="0" sz="1200" spc="3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enabling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70">
                <a:solidFill>
                  <a:srgbClr val="6F2FA0"/>
                </a:solidFill>
                <a:latin typeface="Calibri"/>
                <a:cs typeface="Calibri"/>
              </a:rPr>
              <a:t>us</a:t>
            </a:r>
            <a:r>
              <a:rPr dirty="0" sz="1200" spc="3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to</a:t>
            </a:r>
            <a:r>
              <a:rPr dirty="0" sz="1200" spc="4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better</a:t>
            </a:r>
            <a:r>
              <a:rPr dirty="0" sz="1200" spc="4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engage</a:t>
            </a:r>
            <a:r>
              <a:rPr dirty="0" sz="1200" spc="3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with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and</a:t>
            </a:r>
            <a:r>
              <a:rPr dirty="0" sz="1200" spc="4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grow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local</a:t>
            </a:r>
            <a:r>
              <a:rPr dirty="0" sz="1200" spc="3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audiences,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amplifying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our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60">
                <a:solidFill>
                  <a:srgbClr val="6F2FA0"/>
                </a:solidFill>
                <a:latin typeface="Calibri"/>
                <a:cs typeface="Calibri"/>
              </a:rPr>
              <a:t>messages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during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the</a:t>
            </a:r>
            <a:r>
              <a:rPr dirty="0" sz="1200" spc="5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year,</a:t>
            </a:r>
            <a:r>
              <a:rPr dirty="0" sz="1200" spc="3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and</a:t>
            </a:r>
            <a:r>
              <a:rPr dirty="0" sz="1200" spc="4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reducing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our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reliance</a:t>
            </a:r>
            <a:r>
              <a:rPr dirty="0" sz="1200" spc="5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on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80">
                <a:solidFill>
                  <a:srgbClr val="6F2FA0"/>
                </a:solidFill>
                <a:latin typeface="Calibri"/>
                <a:cs typeface="Calibri"/>
              </a:rPr>
              <a:t>LOG</a:t>
            </a:r>
            <a:r>
              <a:rPr dirty="0" sz="1200" spc="3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75">
                <a:solidFill>
                  <a:srgbClr val="6F2FA0"/>
                </a:solidFill>
                <a:latin typeface="Calibri"/>
                <a:cs typeface="Calibri"/>
              </a:rPr>
              <a:t>as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our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primary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income</a:t>
            </a:r>
            <a:r>
              <a:rPr dirty="0" sz="1200" spc="3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generator.</a:t>
            </a:r>
            <a:endParaRPr sz="1200">
              <a:latin typeface="Calibri"/>
              <a:cs typeface="Calibri"/>
            </a:endParaRPr>
          </a:p>
          <a:p>
            <a:pPr marL="625475" indent="-155575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625475" algn="l"/>
              </a:tabLst>
            </a:pP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Attracted</a:t>
            </a:r>
            <a:r>
              <a:rPr dirty="0" sz="1200" spc="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an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45">
                <a:solidFill>
                  <a:srgbClr val="6F2FA0"/>
                </a:solidFill>
                <a:latin typeface="Calibri"/>
                <a:cs typeface="Calibri"/>
              </a:rPr>
              <a:t>audience</a:t>
            </a:r>
            <a:r>
              <a:rPr dirty="0" sz="1200" spc="1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of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3,000</a:t>
            </a:r>
            <a:r>
              <a:rPr dirty="0" sz="1200" spc="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people</a:t>
            </a:r>
            <a:r>
              <a:rPr dirty="0" sz="1200" spc="1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annually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to</a:t>
            </a:r>
            <a:r>
              <a:rPr dirty="0" sz="1200" spc="2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our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educational</a:t>
            </a:r>
            <a:r>
              <a:rPr dirty="0" sz="1200" spc="4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events </a:t>
            </a:r>
            <a:r>
              <a:rPr dirty="0" sz="1200" spc="10">
                <a:solidFill>
                  <a:srgbClr val="6F2FA0"/>
                </a:solidFill>
                <a:latin typeface="Calibri"/>
                <a:cs typeface="Calibri"/>
              </a:rPr>
              <a:t>(in</a:t>
            </a:r>
            <a:r>
              <a:rPr dirty="0" sz="1200" spc="1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person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6F2FA0"/>
                </a:solidFill>
                <a:latin typeface="Calibri"/>
                <a:cs typeface="Calibri"/>
              </a:rPr>
              <a:t>and</a:t>
            </a:r>
            <a:r>
              <a:rPr dirty="0" sz="1200" spc="3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online).</a:t>
            </a:r>
            <a:endParaRPr sz="1200">
              <a:latin typeface="Calibri"/>
              <a:cs typeface="Calibri"/>
            </a:endParaRPr>
          </a:p>
          <a:p>
            <a:pPr marL="469900" marR="5080" indent="154940">
              <a:lnSpc>
                <a:spcPct val="101699"/>
              </a:lnSpc>
              <a:spcBef>
                <a:spcPts val="600"/>
              </a:spcBef>
              <a:buAutoNum type="arabicPeriod"/>
              <a:tabLst>
                <a:tab pos="624840" algn="l"/>
              </a:tabLst>
            </a:pP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Established</a:t>
            </a:r>
            <a:r>
              <a:rPr dirty="0" sz="1200" spc="114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collaborations</a:t>
            </a:r>
            <a:r>
              <a:rPr dirty="0" sz="1200" spc="114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with</a:t>
            </a:r>
            <a:r>
              <a:rPr dirty="0" sz="1200" spc="12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17</a:t>
            </a:r>
            <a:r>
              <a:rPr dirty="0" sz="1200" spc="114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of</a:t>
            </a:r>
            <a:r>
              <a:rPr dirty="0" sz="1200" spc="100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London’s</a:t>
            </a:r>
            <a:r>
              <a:rPr dirty="0" sz="1200" spc="114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6F2FA0"/>
                </a:solidFill>
                <a:latin typeface="Calibri"/>
                <a:cs typeface="Calibri"/>
              </a:rPr>
              <a:t>Borough</a:t>
            </a:r>
            <a:r>
              <a:rPr dirty="0" sz="1200" spc="10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65">
                <a:solidFill>
                  <a:srgbClr val="6F2FA0"/>
                </a:solidFill>
                <a:latin typeface="Calibri"/>
                <a:cs typeface="Calibri"/>
              </a:rPr>
              <a:t>Councils.</a:t>
            </a:r>
            <a:r>
              <a:rPr dirty="0" sz="1200" spc="155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70" i="1">
                <a:solidFill>
                  <a:srgbClr val="6F2FA0"/>
                </a:solidFill>
                <a:latin typeface="Calibri"/>
                <a:cs typeface="Calibri"/>
              </a:rPr>
              <a:t>NB</a:t>
            </a:r>
            <a:r>
              <a:rPr dirty="0" sz="1200" spc="110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6F2FA0"/>
                </a:solidFill>
                <a:latin typeface="Calibri"/>
                <a:cs typeface="Calibri"/>
              </a:rPr>
              <a:t>This</a:t>
            </a:r>
            <a:r>
              <a:rPr dirty="0" sz="1200" spc="120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6F2FA0"/>
                </a:solidFill>
                <a:latin typeface="Calibri"/>
                <a:cs typeface="Calibri"/>
              </a:rPr>
              <a:t>objective</a:t>
            </a:r>
            <a:r>
              <a:rPr dirty="0" sz="1200" spc="125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55" i="1">
                <a:solidFill>
                  <a:srgbClr val="6F2FA0"/>
                </a:solidFill>
                <a:latin typeface="Calibri"/>
                <a:cs typeface="Calibri"/>
              </a:rPr>
              <a:t>is</a:t>
            </a:r>
            <a:r>
              <a:rPr dirty="0" sz="1200" spc="125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6F2FA0"/>
                </a:solidFill>
                <a:latin typeface="Calibri"/>
                <a:cs typeface="Calibri"/>
              </a:rPr>
              <a:t>a</a:t>
            </a:r>
            <a:r>
              <a:rPr dirty="0" sz="1200" spc="105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50" i="1">
                <a:solidFill>
                  <a:srgbClr val="6F2FA0"/>
                </a:solidFill>
                <a:latin typeface="Calibri"/>
                <a:cs typeface="Calibri"/>
              </a:rPr>
              <a:t>crossover</a:t>
            </a:r>
            <a:r>
              <a:rPr dirty="0" sz="1200" spc="105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6F2FA0"/>
                </a:solidFill>
                <a:latin typeface="Calibri"/>
                <a:cs typeface="Calibri"/>
              </a:rPr>
              <a:t>with</a:t>
            </a:r>
            <a:r>
              <a:rPr dirty="0" sz="1200" spc="110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6F2FA0"/>
                </a:solidFill>
                <a:latin typeface="Calibri"/>
                <a:cs typeface="Calibri"/>
              </a:rPr>
              <a:t>Protecting</a:t>
            </a:r>
            <a:r>
              <a:rPr dirty="0" sz="1200" spc="120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6F2FA0"/>
                </a:solidFill>
                <a:latin typeface="Calibri"/>
                <a:cs typeface="Calibri"/>
              </a:rPr>
              <a:t>Objectives,</a:t>
            </a:r>
            <a:r>
              <a:rPr dirty="0" sz="1200" spc="-10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80" i="1">
                <a:solidFill>
                  <a:srgbClr val="6F2FA0"/>
                </a:solidFill>
                <a:latin typeface="Calibri"/>
                <a:cs typeface="Calibri"/>
              </a:rPr>
              <a:t>so</a:t>
            </a:r>
            <a:r>
              <a:rPr dirty="0" sz="1200" spc="70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6F2FA0"/>
                </a:solidFill>
                <a:latin typeface="Calibri"/>
                <a:cs typeface="Calibri"/>
              </a:rPr>
              <a:t>features</a:t>
            </a:r>
            <a:r>
              <a:rPr dirty="0" sz="1200" spc="90" i="1">
                <a:solidFill>
                  <a:srgbClr val="6F2FA0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6F2FA0"/>
                </a:solidFill>
                <a:latin typeface="Calibri"/>
                <a:cs typeface="Calibri"/>
              </a:rPr>
              <a:t>twice</a:t>
            </a:r>
            <a:r>
              <a:rPr dirty="0" sz="1200" spc="-10">
                <a:solidFill>
                  <a:srgbClr val="6F2FA0"/>
                </a:solidFill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60">
                <a:latin typeface="Calibri"/>
                <a:cs typeface="Calibri"/>
              </a:rPr>
              <a:t>D.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45" b="1">
                <a:solidFill>
                  <a:srgbClr val="C55811"/>
                </a:solidFill>
                <a:latin typeface="Calibri"/>
                <a:cs typeface="Calibri"/>
              </a:rPr>
              <a:t>Organisational</a:t>
            </a:r>
            <a:r>
              <a:rPr dirty="0" sz="1200" spc="75" b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 b="1">
                <a:solidFill>
                  <a:srgbClr val="C55811"/>
                </a:solidFill>
                <a:latin typeface="Calibri"/>
                <a:cs typeface="Calibri"/>
              </a:rPr>
              <a:t>strengthening</a:t>
            </a:r>
            <a:r>
              <a:rPr dirty="0" sz="1200" spc="75" b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C55811"/>
                </a:solidFill>
                <a:latin typeface="Calibri"/>
                <a:cs typeface="Calibri"/>
              </a:rPr>
              <a:t>objectives:</a:t>
            </a:r>
            <a:endParaRPr sz="1200">
              <a:latin typeface="Calibri"/>
              <a:cs typeface="Calibri"/>
            </a:endParaRPr>
          </a:p>
          <a:p>
            <a:pPr marL="625475" indent="-15557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625475" algn="l"/>
              </a:tabLst>
            </a:pP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Established</a:t>
            </a:r>
            <a:r>
              <a:rPr dirty="0" sz="1200" spc="1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C55811"/>
                </a:solidFill>
                <a:latin typeface="Calibri"/>
                <a:cs typeface="Calibri"/>
              </a:rPr>
              <a:t>a</a:t>
            </a:r>
            <a:r>
              <a:rPr dirty="0" sz="1200" spc="1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high-profile</a:t>
            </a:r>
            <a:r>
              <a:rPr dirty="0" sz="1200" spc="114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advisory</a:t>
            </a:r>
            <a:r>
              <a:rPr dirty="0" sz="1200" spc="12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group</a:t>
            </a:r>
            <a:r>
              <a:rPr dirty="0" sz="1200" spc="13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(minimum</a:t>
            </a:r>
            <a:r>
              <a:rPr dirty="0" sz="1200" spc="10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of</a:t>
            </a:r>
            <a:r>
              <a:rPr dirty="0" sz="1200" spc="1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six</a:t>
            </a:r>
            <a:r>
              <a:rPr dirty="0" sz="1200" spc="12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people)</a:t>
            </a:r>
            <a:r>
              <a:rPr dirty="0" sz="1200" spc="10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to</a:t>
            </a:r>
            <a:r>
              <a:rPr dirty="0" sz="1200" spc="12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enrich</a:t>
            </a:r>
            <a:r>
              <a:rPr dirty="0" sz="1200" spc="12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our</a:t>
            </a:r>
            <a:r>
              <a:rPr dirty="0" sz="1200" spc="1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work</a:t>
            </a:r>
            <a:r>
              <a:rPr dirty="0" sz="1200" spc="1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80">
                <a:solidFill>
                  <a:srgbClr val="C55811"/>
                </a:solidFill>
                <a:latin typeface="Calibri"/>
                <a:cs typeface="Calibri"/>
              </a:rPr>
              <a:t>as</a:t>
            </a:r>
            <a:r>
              <a:rPr dirty="0" sz="1200" spc="114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critical</a:t>
            </a:r>
            <a:r>
              <a:rPr dirty="0" sz="1200" spc="1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C55811"/>
                </a:solidFill>
                <a:latin typeface="Calibri"/>
                <a:cs typeface="Calibri"/>
              </a:rPr>
              <a:t>friends.</a:t>
            </a:r>
            <a:endParaRPr sz="1200">
              <a:latin typeface="Calibri"/>
              <a:cs typeface="Calibri"/>
            </a:endParaRPr>
          </a:p>
          <a:p>
            <a:pPr marL="469900" marR="233045" indent="155575">
              <a:lnSpc>
                <a:spcPct val="101699"/>
              </a:lnSpc>
              <a:spcBef>
                <a:spcPts val="600"/>
              </a:spcBef>
              <a:buAutoNum type="arabicPeriod"/>
              <a:tabLst>
                <a:tab pos="625475" algn="l"/>
              </a:tabLst>
            </a:pPr>
            <a:r>
              <a:rPr dirty="0" sz="1200" spc="-10">
                <a:solidFill>
                  <a:srgbClr val="C55811"/>
                </a:solidFill>
                <a:latin typeface="Calibri"/>
                <a:cs typeface="Calibri"/>
              </a:rPr>
              <a:t>Monitor</a:t>
            </a:r>
            <a:r>
              <a:rPr dirty="0" sz="1200" spc="8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progress</a:t>
            </a:r>
            <a:r>
              <a:rPr dirty="0" sz="1200" spc="8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and</a:t>
            </a:r>
            <a:r>
              <a:rPr dirty="0" sz="1200" spc="9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reflected</a:t>
            </a:r>
            <a:r>
              <a:rPr dirty="0" sz="1200" spc="434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on</a:t>
            </a:r>
            <a:r>
              <a:rPr dirty="0" sz="1200" spc="6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the</a:t>
            </a:r>
            <a:r>
              <a:rPr dirty="0" sz="1200" spc="7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implementation</a:t>
            </a:r>
            <a:r>
              <a:rPr dirty="0" sz="1200" spc="8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of</a:t>
            </a:r>
            <a:r>
              <a:rPr dirty="0" sz="1200" spc="6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the</a:t>
            </a:r>
            <a:r>
              <a:rPr dirty="0" sz="1200" spc="10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strategy</a:t>
            </a:r>
            <a:r>
              <a:rPr dirty="0" sz="1200" spc="7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and</a:t>
            </a:r>
            <a:r>
              <a:rPr dirty="0" sz="1200" spc="9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C55811"/>
                </a:solidFill>
                <a:latin typeface="Calibri"/>
                <a:cs typeface="Calibri"/>
              </a:rPr>
              <a:t>business</a:t>
            </a:r>
            <a:r>
              <a:rPr dirty="0" sz="1200" spc="8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plan</a:t>
            </a:r>
            <a:r>
              <a:rPr dirty="0" sz="1200" spc="7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through</a:t>
            </a:r>
            <a:r>
              <a:rPr dirty="0" sz="1200" spc="7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quarterly</a:t>
            </a:r>
            <a:r>
              <a:rPr dirty="0" sz="1200" spc="7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reporting</a:t>
            </a:r>
            <a:r>
              <a:rPr dirty="0" sz="1200" spc="7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to</a:t>
            </a:r>
            <a:r>
              <a:rPr dirty="0" sz="1200" spc="9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C55811"/>
                </a:solidFill>
                <a:latin typeface="Calibri"/>
                <a:cs typeface="Calibri"/>
              </a:rPr>
              <a:t>the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Board</a:t>
            </a:r>
            <a:r>
              <a:rPr dirty="0" sz="1200" spc="6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of</a:t>
            </a:r>
            <a:r>
              <a:rPr dirty="0" sz="1200" spc="4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C55811"/>
                </a:solidFill>
                <a:latin typeface="Calibri"/>
                <a:cs typeface="Calibri"/>
              </a:rPr>
              <a:t>trustees.</a:t>
            </a:r>
            <a:endParaRPr sz="1200">
              <a:latin typeface="Calibri"/>
              <a:cs typeface="Calibri"/>
            </a:endParaRPr>
          </a:p>
          <a:p>
            <a:pPr marL="469900" marR="407670" indent="155575">
              <a:lnSpc>
                <a:spcPct val="102499"/>
              </a:lnSpc>
              <a:spcBef>
                <a:spcPts val="590"/>
              </a:spcBef>
              <a:buAutoNum type="arabicPeriod"/>
              <a:tabLst>
                <a:tab pos="625475" algn="l"/>
              </a:tabLst>
            </a:pPr>
            <a:r>
              <a:rPr dirty="0" sz="1200" spc="-10">
                <a:solidFill>
                  <a:srgbClr val="C55811"/>
                </a:solidFill>
                <a:latin typeface="Calibri"/>
                <a:cs typeface="Calibri"/>
              </a:rPr>
              <a:t>Move</a:t>
            </a:r>
            <a:r>
              <a:rPr dirty="0" sz="1200" spc="10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from</a:t>
            </a:r>
            <a:r>
              <a:rPr dirty="0" sz="1200" spc="10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being</a:t>
            </a:r>
            <a:r>
              <a:rPr dirty="0" sz="1200" spc="1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an</a:t>
            </a:r>
            <a:r>
              <a:rPr dirty="0" sz="1200" spc="10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organisation</a:t>
            </a:r>
            <a:r>
              <a:rPr dirty="0" sz="1200" spc="12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of</a:t>
            </a:r>
            <a:r>
              <a:rPr dirty="0" sz="1200" spc="1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£200k</a:t>
            </a:r>
            <a:r>
              <a:rPr dirty="0" sz="1200" spc="10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annual</a:t>
            </a:r>
            <a:r>
              <a:rPr dirty="0" sz="1200" spc="9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income</a:t>
            </a:r>
            <a:r>
              <a:rPr dirty="0" sz="1200" spc="12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to</a:t>
            </a:r>
            <a:r>
              <a:rPr dirty="0" sz="1200" spc="10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£500k</a:t>
            </a:r>
            <a:r>
              <a:rPr dirty="0" sz="1200" spc="10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annual</a:t>
            </a:r>
            <a:r>
              <a:rPr dirty="0" sz="1200" spc="10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income</a:t>
            </a:r>
            <a:r>
              <a:rPr dirty="0" sz="1200" spc="10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to</a:t>
            </a:r>
            <a:r>
              <a:rPr dirty="0" sz="1200" spc="9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support</a:t>
            </a:r>
            <a:r>
              <a:rPr dirty="0" sz="1200" spc="9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the</a:t>
            </a:r>
            <a:r>
              <a:rPr dirty="0" sz="1200" spc="10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50">
                <a:solidFill>
                  <a:srgbClr val="C55811"/>
                </a:solidFill>
                <a:latin typeface="Calibri"/>
                <a:cs typeface="Calibri"/>
              </a:rPr>
              <a:t>necessary</a:t>
            </a:r>
            <a:r>
              <a:rPr dirty="0" sz="1200" spc="1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C55811"/>
                </a:solidFill>
                <a:latin typeface="Calibri"/>
                <a:cs typeface="Calibri"/>
              </a:rPr>
              <a:t>activities</a:t>
            </a:r>
            <a:r>
              <a:rPr dirty="0" sz="1200" spc="114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C55811"/>
                </a:solidFill>
                <a:latin typeface="Calibri"/>
                <a:cs typeface="Calibri"/>
              </a:rPr>
              <a:t>to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implement</a:t>
            </a:r>
            <a:r>
              <a:rPr dirty="0" sz="1200" spc="1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the</a:t>
            </a:r>
            <a:r>
              <a:rPr dirty="0" sz="1200" spc="2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strategy;</a:t>
            </a:r>
            <a:r>
              <a:rPr dirty="0" sz="1200" spc="2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and by</a:t>
            </a:r>
            <a:r>
              <a:rPr dirty="0" sz="1200" spc="1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diversifying our</a:t>
            </a:r>
            <a:r>
              <a:rPr dirty="0" sz="1200" spc="2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income</a:t>
            </a:r>
            <a:r>
              <a:rPr dirty="0" sz="1200" spc="2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streams,</a:t>
            </a: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and</a:t>
            </a:r>
            <a:r>
              <a:rPr dirty="0" sz="1200" spc="1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derisking our</a:t>
            </a:r>
            <a:r>
              <a:rPr dirty="0" sz="1200" spc="1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financial</a:t>
            </a:r>
            <a:r>
              <a:rPr dirty="0" sz="1200" spc="2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C55811"/>
                </a:solidFill>
                <a:latin typeface="Calibri"/>
                <a:cs typeface="Calibri"/>
              </a:rPr>
              <a:t>sustainability.</a:t>
            </a:r>
            <a:endParaRPr sz="1200">
              <a:latin typeface="Calibri"/>
              <a:cs typeface="Calibri"/>
            </a:endParaRPr>
          </a:p>
          <a:p>
            <a:pPr marL="469900" marR="206375" indent="155575">
              <a:lnSpc>
                <a:spcPct val="101800"/>
              </a:lnSpc>
              <a:spcBef>
                <a:spcPts val="595"/>
              </a:spcBef>
              <a:buAutoNum type="arabicPeriod"/>
              <a:tabLst>
                <a:tab pos="625475" algn="l"/>
              </a:tabLst>
            </a:pP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1,000</a:t>
            </a:r>
            <a:r>
              <a:rPr dirty="0" sz="1200" spc="-2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paying</a:t>
            </a:r>
            <a:r>
              <a:rPr dirty="0" sz="1200" spc="-2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supporters</a:t>
            </a:r>
            <a:r>
              <a:rPr dirty="0" sz="1200" spc="-2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(subscribers),</a:t>
            </a:r>
            <a:r>
              <a:rPr dirty="0" sz="1200" spc="-1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ideally</a:t>
            </a:r>
            <a:r>
              <a:rPr dirty="0" sz="1200" spc="-2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20">
                <a:solidFill>
                  <a:srgbClr val="C55811"/>
                </a:solidFill>
                <a:latin typeface="Calibri"/>
                <a:cs typeface="Calibri"/>
              </a:rPr>
              <a:t>reflecting</a:t>
            </a:r>
            <a:r>
              <a:rPr dirty="0" sz="1200" spc="-2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55">
                <a:solidFill>
                  <a:srgbClr val="C55811"/>
                </a:solidFill>
                <a:latin typeface="Calibri"/>
                <a:cs typeface="Calibri"/>
              </a:rPr>
              <a:t>a</a:t>
            </a:r>
            <a:r>
              <a:rPr dirty="0" sz="1200" spc="-1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broad</a:t>
            </a:r>
            <a:r>
              <a:rPr dirty="0" sz="1200" spc="-10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and</a:t>
            </a:r>
            <a:r>
              <a:rPr dirty="0" sz="1200" spc="-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diverse</a:t>
            </a:r>
            <a:r>
              <a:rPr dirty="0" sz="1200" spc="-15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>
                <a:solidFill>
                  <a:srgbClr val="C55811"/>
                </a:solidFill>
                <a:latin typeface="Calibri"/>
                <a:cs typeface="Calibri"/>
              </a:rPr>
              <a:t>demographic. </a:t>
            </a:r>
            <a:r>
              <a:rPr dirty="0" sz="1200" spc="70" i="1">
                <a:solidFill>
                  <a:srgbClr val="C55811"/>
                </a:solidFill>
                <a:latin typeface="Calibri"/>
                <a:cs typeface="Calibri"/>
              </a:rPr>
              <a:t>NB</a:t>
            </a:r>
            <a:r>
              <a:rPr dirty="0" sz="1200" spc="-25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 i="1">
                <a:solidFill>
                  <a:srgbClr val="C55811"/>
                </a:solidFill>
                <a:latin typeface="Calibri"/>
                <a:cs typeface="Calibri"/>
              </a:rPr>
              <a:t>This</a:t>
            </a:r>
            <a:r>
              <a:rPr dirty="0" sz="1200" spc="-15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 i="1">
                <a:solidFill>
                  <a:srgbClr val="C55811"/>
                </a:solidFill>
                <a:latin typeface="Calibri"/>
                <a:cs typeface="Calibri"/>
              </a:rPr>
              <a:t>objective</a:t>
            </a:r>
            <a:r>
              <a:rPr dirty="0" sz="1200" spc="-15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55" i="1">
                <a:solidFill>
                  <a:srgbClr val="C55811"/>
                </a:solidFill>
                <a:latin typeface="Calibri"/>
                <a:cs typeface="Calibri"/>
              </a:rPr>
              <a:t>is</a:t>
            </a:r>
            <a:r>
              <a:rPr dirty="0" sz="1200" spc="-10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30" i="1">
                <a:solidFill>
                  <a:srgbClr val="C55811"/>
                </a:solidFill>
                <a:latin typeface="Calibri"/>
                <a:cs typeface="Calibri"/>
              </a:rPr>
              <a:t>a</a:t>
            </a:r>
            <a:r>
              <a:rPr dirty="0" sz="1200" spc="-25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40" i="1">
                <a:solidFill>
                  <a:srgbClr val="C55811"/>
                </a:solidFill>
                <a:latin typeface="Calibri"/>
                <a:cs typeface="Calibri"/>
              </a:rPr>
              <a:t>crossover</a:t>
            </a:r>
            <a:r>
              <a:rPr dirty="0" sz="1200" spc="40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C55811"/>
                </a:solidFill>
                <a:latin typeface="Calibri"/>
                <a:cs typeface="Calibri"/>
              </a:rPr>
              <a:t>with</a:t>
            </a:r>
            <a:r>
              <a:rPr dirty="0" sz="1200" spc="135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C55811"/>
                </a:solidFill>
                <a:latin typeface="Calibri"/>
                <a:cs typeface="Calibri"/>
              </a:rPr>
              <a:t>Mobilising</a:t>
            </a:r>
            <a:r>
              <a:rPr dirty="0" sz="1200" spc="130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C55811"/>
                </a:solidFill>
                <a:latin typeface="Calibri"/>
                <a:cs typeface="Calibri"/>
              </a:rPr>
              <a:t>Commitment,</a:t>
            </a:r>
            <a:r>
              <a:rPr dirty="0" sz="1200" spc="150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80" i="1">
                <a:solidFill>
                  <a:srgbClr val="C55811"/>
                </a:solidFill>
                <a:latin typeface="Calibri"/>
                <a:cs typeface="Calibri"/>
              </a:rPr>
              <a:t>so</a:t>
            </a:r>
            <a:r>
              <a:rPr dirty="0" sz="1200" spc="145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C55811"/>
                </a:solidFill>
                <a:latin typeface="Calibri"/>
                <a:cs typeface="Calibri"/>
              </a:rPr>
              <a:t>features</a:t>
            </a:r>
            <a:r>
              <a:rPr dirty="0" sz="1200" spc="150" i="1">
                <a:solidFill>
                  <a:srgbClr val="C55811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C55811"/>
                </a:solidFill>
                <a:latin typeface="Calibri"/>
                <a:cs typeface="Calibri"/>
              </a:rPr>
              <a:t>twice.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596898"/>
            <a:ext cx="8654415" cy="20332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80" b="1">
                <a:solidFill>
                  <a:srgbClr val="B80F6E"/>
                </a:solidFill>
                <a:latin typeface="Calibri"/>
                <a:cs typeface="Calibri"/>
              </a:rPr>
              <a:t>These</a:t>
            </a:r>
            <a:r>
              <a:rPr dirty="0" sz="160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60" b="1">
                <a:solidFill>
                  <a:srgbClr val="B80F6E"/>
                </a:solidFill>
                <a:latin typeface="Calibri"/>
                <a:cs typeface="Calibri"/>
              </a:rPr>
              <a:t>are</a:t>
            </a:r>
            <a:r>
              <a:rPr dirty="0" sz="1600" spc="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B80F6E"/>
                </a:solidFill>
                <a:latin typeface="Calibri"/>
                <a:cs typeface="Calibri"/>
              </a:rPr>
              <a:t>the</a:t>
            </a:r>
            <a:r>
              <a:rPr dirty="0" sz="1600" spc="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20" b="1">
                <a:solidFill>
                  <a:srgbClr val="B80F6E"/>
                </a:solidFill>
                <a:latin typeface="Calibri"/>
                <a:cs typeface="Calibri"/>
              </a:rPr>
              <a:t>five</a:t>
            </a:r>
            <a:r>
              <a:rPr dirty="0" sz="1600" spc="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B80F6E"/>
                </a:solidFill>
                <a:latin typeface="Calibri"/>
                <a:cs typeface="Calibri"/>
              </a:rPr>
              <a:t>big</a:t>
            </a:r>
            <a:r>
              <a:rPr dirty="0" sz="1600" spc="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65" b="1">
                <a:solidFill>
                  <a:srgbClr val="B80F6E"/>
                </a:solidFill>
                <a:latin typeface="Calibri"/>
                <a:cs typeface="Calibri"/>
              </a:rPr>
              <a:t>things</a:t>
            </a:r>
            <a:r>
              <a:rPr dirty="0" sz="1600" spc="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120" b="1">
                <a:solidFill>
                  <a:srgbClr val="B80F6E"/>
                </a:solidFill>
                <a:latin typeface="Calibri"/>
                <a:cs typeface="Calibri"/>
              </a:rPr>
              <a:t>LPG</a:t>
            </a:r>
            <a:r>
              <a:rPr dirty="0" sz="1600" spc="1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55" b="1">
                <a:solidFill>
                  <a:srgbClr val="B80F6E"/>
                </a:solidFill>
                <a:latin typeface="Calibri"/>
                <a:cs typeface="Calibri"/>
              </a:rPr>
              <a:t>will</a:t>
            </a:r>
            <a:r>
              <a:rPr dirty="0" sz="160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65" b="1">
                <a:solidFill>
                  <a:srgbClr val="B80F6E"/>
                </a:solidFill>
                <a:latin typeface="Calibri"/>
                <a:cs typeface="Calibri"/>
              </a:rPr>
              <a:t>do</a:t>
            </a:r>
            <a:r>
              <a:rPr dirty="0" sz="1600" spc="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20" b="1">
                <a:solidFill>
                  <a:srgbClr val="B80F6E"/>
                </a:solidFill>
                <a:latin typeface="Calibri"/>
                <a:cs typeface="Calibri"/>
              </a:rPr>
              <a:t>differently</a:t>
            </a:r>
            <a:r>
              <a:rPr dirty="0" sz="1600" spc="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20" b="1">
                <a:solidFill>
                  <a:srgbClr val="B80F6E"/>
                </a:solidFill>
                <a:latin typeface="Calibri"/>
                <a:cs typeface="Calibri"/>
              </a:rPr>
              <a:t>to</a:t>
            </a:r>
            <a:r>
              <a:rPr dirty="0" sz="1600" spc="5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50" b="1">
                <a:solidFill>
                  <a:srgbClr val="B80F6E"/>
                </a:solidFill>
                <a:latin typeface="Calibri"/>
                <a:cs typeface="Calibri"/>
              </a:rPr>
              <a:t>deliver</a:t>
            </a:r>
            <a:r>
              <a:rPr dirty="0" sz="160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20" b="1">
                <a:solidFill>
                  <a:srgbClr val="B80F6E"/>
                </a:solidFill>
                <a:latin typeface="Calibri"/>
                <a:cs typeface="Calibri"/>
              </a:rPr>
              <a:t>our</a:t>
            </a:r>
            <a:r>
              <a:rPr dirty="0" sz="1600" spc="3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20" b="1">
                <a:solidFill>
                  <a:srgbClr val="B80F6E"/>
                </a:solidFill>
                <a:latin typeface="Calibri"/>
                <a:cs typeface="Calibri"/>
              </a:rPr>
              <a:t>Theory</a:t>
            </a:r>
            <a:r>
              <a:rPr dirty="0" sz="160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20" b="1">
                <a:solidFill>
                  <a:srgbClr val="B80F6E"/>
                </a:solidFill>
                <a:latin typeface="Calibri"/>
                <a:cs typeface="Calibri"/>
              </a:rPr>
              <a:t>of</a:t>
            </a:r>
            <a:r>
              <a:rPr dirty="0" sz="1600" spc="10" b="1">
                <a:solidFill>
                  <a:srgbClr val="B80F6E"/>
                </a:solidFill>
                <a:latin typeface="Calibri"/>
                <a:cs typeface="Calibri"/>
              </a:rPr>
              <a:t> </a:t>
            </a:r>
            <a:r>
              <a:rPr dirty="0" sz="1600" spc="90" b="1">
                <a:solidFill>
                  <a:srgbClr val="B80F6E"/>
                </a:solidFill>
                <a:latin typeface="Calibri"/>
                <a:cs typeface="Calibri"/>
              </a:rPr>
              <a:t>Change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600">
              <a:latin typeface="Calibri"/>
              <a:cs typeface="Calibri"/>
            </a:endParaRPr>
          </a:p>
          <a:p>
            <a:pPr marL="168275" indent="-155575">
              <a:lnSpc>
                <a:spcPct val="100000"/>
              </a:lnSpc>
              <a:buAutoNum type="arabicPeriod"/>
              <a:tabLst>
                <a:tab pos="168275" algn="l"/>
              </a:tabLst>
            </a:pPr>
            <a:r>
              <a:rPr dirty="0" sz="1200" spc="20">
                <a:latin typeface="Calibri"/>
                <a:cs typeface="Calibri"/>
              </a:rPr>
              <a:t>Our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50">
                <a:latin typeface="Calibri"/>
                <a:cs typeface="Calibri"/>
              </a:rPr>
              <a:t>focus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will </a:t>
            </a:r>
            <a:r>
              <a:rPr dirty="0" sz="1200" spc="10">
                <a:latin typeface="Calibri"/>
                <a:cs typeface="Calibri"/>
              </a:rPr>
              <a:t>turn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outwards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engage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with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all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parts of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public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living-</a:t>
            </a:r>
            <a:r>
              <a:rPr dirty="0" sz="1200" spc="20">
                <a:latin typeface="Calibri"/>
                <a:cs typeface="Calibri"/>
              </a:rPr>
              <a:t>in and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visiting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London, decision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makers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stakeholders.</a:t>
            </a:r>
            <a:endParaRPr sz="1200">
              <a:latin typeface="Calibri"/>
              <a:cs typeface="Calibri"/>
            </a:endParaRPr>
          </a:p>
          <a:p>
            <a:pPr marL="168275" indent="-15557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168275" algn="l"/>
              </a:tabLst>
            </a:pPr>
            <a:r>
              <a:rPr dirty="0" sz="1200" spc="10">
                <a:latin typeface="Calibri"/>
                <a:cs typeface="Calibri"/>
              </a:rPr>
              <a:t>Our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people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(volunteers,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staff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and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trustees)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will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collaborate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with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one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another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proactively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deliver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our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shared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Theory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of</a:t>
            </a:r>
            <a:r>
              <a:rPr dirty="0" sz="1200" spc="45">
                <a:latin typeface="Calibri"/>
                <a:cs typeface="Calibri"/>
              </a:rPr>
              <a:t> Change.</a:t>
            </a:r>
            <a:endParaRPr sz="1200">
              <a:latin typeface="Calibri"/>
              <a:cs typeface="Calibri"/>
            </a:endParaRPr>
          </a:p>
          <a:p>
            <a:pPr marL="168275" indent="-15557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168275" algn="l"/>
              </a:tabLst>
            </a:pPr>
            <a:r>
              <a:rPr dirty="0" sz="1200" spc="20">
                <a:latin typeface="Calibri"/>
                <a:cs typeface="Calibri"/>
              </a:rPr>
              <a:t>We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will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learn </a:t>
            </a:r>
            <a:r>
              <a:rPr dirty="0" sz="1200" spc="10">
                <a:latin typeface="Calibri"/>
                <a:cs typeface="Calibri"/>
              </a:rPr>
              <a:t>from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other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organisations who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are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65">
                <a:latin typeface="Calibri"/>
                <a:cs typeface="Calibri"/>
              </a:rPr>
              <a:t>successful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in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engaging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45">
                <a:latin typeface="Calibri"/>
                <a:cs typeface="Calibri"/>
              </a:rPr>
              <a:t>public,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particularly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about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London-centric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50">
                <a:latin typeface="Calibri"/>
                <a:cs typeface="Calibri"/>
              </a:rPr>
              <a:t>issues.</a:t>
            </a:r>
            <a:endParaRPr sz="1200">
              <a:latin typeface="Calibri"/>
              <a:cs typeface="Calibri"/>
            </a:endParaRPr>
          </a:p>
          <a:p>
            <a:pPr marL="168275" indent="-155575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168275" algn="l"/>
              </a:tabLst>
            </a:pPr>
            <a:r>
              <a:rPr dirty="0" sz="1200" spc="10">
                <a:latin typeface="Calibri"/>
                <a:cs typeface="Calibri"/>
              </a:rPr>
              <a:t>Our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50">
                <a:latin typeface="Calibri"/>
                <a:cs typeface="Calibri"/>
              </a:rPr>
              <a:t>specific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activities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will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be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designed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optimise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their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potential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deliver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our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Theory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of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40">
                <a:latin typeface="Calibri"/>
                <a:cs typeface="Calibri"/>
              </a:rPr>
              <a:t>Change.</a:t>
            </a:r>
            <a:endParaRPr sz="1200">
              <a:latin typeface="Calibri"/>
              <a:cs typeface="Calibri"/>
            </a:endParaRPr>
          </a:p>
          <a:p>
            <a:pPr marL="12700" marR="5080" indent="155575">
              <a:lnSpc>
                <a:spcPct val="101800"/>
              </a:lnSpc>
              <a:spcBef>
                <a:spcPts val="595"/>
              </a:spcBef>
              <a:buAutoNum type="arabicPeriod"/>
              <a:tabLst>
                <a:tab pos="168275" algn="l"/>
              </a:tabLst>
            </a:pPr>
            <a:r>
              <a:rPr dirty="0" sz="1200" spc="20">
                <a:latin typeface="Calibri"/>
                <a:cs typeface="Calibri"/>
              </a:rPr>
              <a:t>Our resources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will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be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allocated to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activities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which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are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most efficient </a:t>
            </a:r>
            <a:r>
              <a:rPr dirty="0" sz="1200" spc="10">
                <a:latin typeface="Calibri"/>
                <a:cs typeface="Calibri"/>
              </a:rPr>
              <a:t>(time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and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resources) and impactful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in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20">
                <a:latin typeface="Calibri"/>
                <a:cs typeface="Calibri"/>
              </a:rPr>
              <a:t>delivering our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Theory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of </a:t>
            </a:r>
            <a:r>
              <a:rPr dirty="0" sz="1200" spc="50">
                <a:latin typeface="Calibri"/>
                <a:cs typeface="Calibri"/>
              </a:rPr>
              <a:t>Change,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we will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redesign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stop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any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not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offering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opportunity to </a:t>
            </a:r>
            <a:r>
              <a:rPr dirty="0" sz="1200" spc="65">
                <a:latin typeface="Calibri"/>
                <a:cs typeface="Calibri"/>
              </a:rPr>
              <a:t>scale</a:t>
            </a:r>
            <a:r>
              <a:rPr dirty="0" sz="1200" spc="10">
                <a:latin typeface="Calibri"/>
                <a:cs typeface="Calibri"/>
              </a:rPr>
              <a:t> up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our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engagement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with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10">
                <a:latin typeface="Calibri"/>
                <a:cs typeface="Calibri"/>
              </a:rPr>
              <a:t>the </a:t>
            </a:r>
            <a:r>
              <a:rPr dirty="0" sz="1200" spc="35">
                <a:latin typeface="Calibri"/>
                <a:cs typeface="Calibri"/>
              </a:rPr>
              <a:t>public.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Tim Webb</dc:creator>
  <dcterms:created xsi:type="dcterms:W3CDTF">2026-02-28T17:23:32Z</dcterms:created>
  <dcterms:modified xsi:type="dcterms:W3CDTF">2026-02-28T17:23:32Z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2026-02-28T00:00:00Z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2026-02-28T00:00:00Z</vt:filetime>
  </property>
  <property fmtid="{D5CDD505-2E9C-101B-9397-08002B2CF9AE}" pid="5" name="Producer">
    <vt:lpwstr>Microsoft® Word for Microsoft 365</vt:lpwstr>
  </property>
</Properties>
</file>