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70" r:id="rId2"/>
    <p:sldId id="274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9" r:id="rId14"/>
    <p:sldId id="290" r:id="rId15"/>
    <p:sldId id="291" r:id="rId16"/>
    <p:sldId id="292" r:id="rId17"/>
    <p:sldId id="287" r:id="rId18"/>
    <p:sldId id="288" r:id="rId19"/>
    <p:sldId id="272" r:id="rId20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42CD7-95A4-4C01-8066-F6E4EFFE4548}" type="datetimeFigureOut">
              <a:rPr lang="en-AU" smtClean="0"/>
              <a:t>16/03/2026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3763C-17C6-4A61-942D-1A9A142E4F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3926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3763C-17C6-4A61-942D-1A9A142E4F1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9283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F86F8-754E-99B7-6696-BE1139E74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6D758B-E7F3-C740-0BF3-A1BB2EDDF8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6B317B-6115-28C0-C4DB-D8D341A1F9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AU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CB02A-B032-71B0-9498-6BEF8DCF4C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3763C-17C6-4A61-942D-1A9A142E4F1C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6782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AF076-6DDE-1265-26D6-33887A2B2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E1ED07-DDE2-4346-7123-13B84C10C3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2D180C-8811-6756-5CC1-4C94D9E5BC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AU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CD5B9-3746-4C0E-9510-9EEC1A9621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3763C-17C6-4A61-942D-1A9A142E4F1C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883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DAAA3-D06A-CD83-F919-F7B8712B1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662714-5CC6-44C8-A35C-718EC9CD18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2D21AC-AF26-55C3-A75E-B6372E443A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AU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3F0F2-E795-2803-3066-B4C54CA331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3763C-17C6-4A61-942D-1A9A142E4F1C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9895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8A151-9856-D439-DF03-B791C1021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2980FB-6E92-0323-9DBC-74C6E2DEE7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BDC31C-0A68-9B9F-EEB4-8E217630A8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AU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5B548-BD19-0B63-014B-03F0D08450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3763C-17C6-4A61-942D-1A9A142E4F1C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3320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E8A4C-C381-A1D7-6CE2-52D3C3C38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4F66BA-0C4E-2742-1EFA-DF62B23551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EDF94E-3F6C-7EEC-9E05-D3D956572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489AE-6FF4-7BC5-8DC4-66BCCA7511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3763C-17C6-4A61-942D-1A9A142E4F1C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3234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6B968-524F-25D9-1A34-89487502A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A6D0DD-C543-3FBC-0436-93E729EB99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3472D6-3700-B752-805F-128F15972E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F950A-F137-46C8-8F5B-59F9B0EF1D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3763C-17C6-4A61-942D-1A9A142E4F1C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7823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3763C-17C6-4A61-942D-1A9A142E4F1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4815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CE7A3-32E4-B444-CF1E-6D54D5291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D9F431-9D9E-BE21-DCEE-6F22EBFACB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FFC57E-1904-5F04-13C0-CCC9DF4DDD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A3E5E-D922-5652-BB6B-5C7321CF7F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3763C-17C6-4A61-942D-1A9A142E4F1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6579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9362D-644C-10D0-F8E7-5A7225080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AA83CA-65DE-D831-EF1F-8D5E1CC1EB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379527-754B-2286-6B6D-3F0928AA8C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9FD5C-F1E6-9577-8A6F-91D975440A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3763C-17C6-4A61-942D-1A9A142E4F1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5234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E33B8-F9A0-00DC-97D1-27E1C107C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D4E1A8-483B-0DE5-3596-81D5A8FCA6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0AE4E1-8337-D63D-0F2E-DA5DB96006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19515-A9A3-E0C5-B1EC-9C78A8854E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3763C-17C6-4A61-942D-1A9A142E4F1C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6340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75D11-D906-AE2A-0EBD-5C636E0B0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84F017-F87B-3134-708A-E1EC9D7BF4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0C1C0A-AFA9-3A9A-52E1-2F5D4F137C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AA161-89F2-7E7F-063C-87A85456C1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3763C-17C6-4A61-942D-1A9A142E4F1C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1606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89118-A197-9B61-5641-0F1919F8B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909306-2693-0033-4A2E-9C936DFC9D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25135A-37CB-6024-01D7-F9F4E5B104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05EC0-4C82-3365-3A08-EE41CA1E0E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3763C-17C6-4A61-942D-1A9A142E4F1C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044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E08A4-09E4-77B0-A1D7-2F12041D0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6416C5-C6B1-2FEA-FF65-730AF1F35B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04AB74-1B89-985E-525F-A8D3FF55E0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F8785-0568-B442-82F5-A764A87F83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3763C-17C6-4A61-942D-1A9A142E4F1C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184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0C901-D573-6FBA-B92D-670A04EC3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6193DD-81B3-25E0-2499-EBFC1E7943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A0FF16-E76E-055A-C432-E4AB06C4FB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AU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A093C-BBD7-2DB2-10D0-83D8D62ABD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3763C-17C6-4A61-942D-1A9A142E4F1C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956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422"/>
            <a:ext cx="9144000" cy="2387723"/>
          </a:xfrm>
        </p:spPr>
        <p:txBody>
          <a:bodyPr anchor="b"/>
          <a:lstStyle>
            <a:lvl1pPr algn="ctr">
              <a:defRPr sz="600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225"/>
            <a:ext cx="9144000" cy="1655847"/>
          </a:xfrm>
        </p:spPr>
        <p:txBody>
          <a:bodyPr/>
          <a:lstStyle>
            <a:lvl1pPr marL="0" indent="0" algn="ctr">
              <a:buNone/>
              <a:defRPr sz="2400">
                <a:latin typeface="Aptos" panose="020B00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2ED958-A00F-9F76-C8F4-5A3E46BB2CBC}"/>
              </a:ext>
            </a:extLst>
          </p:cNvPr>
          <p:cNvSpPr txBox="1"/>
          <p:nvPr userDrawn="1"/>
        </p:nvSpPr>
        <p:spPr>
          <a:xfrm>
            <a:off x="3863767" y="6095987"/>
            <a:ext cx="4464466" cy="678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kern="100" dirty="0">
                <a:solidFill>
                  <a:srgbClr val="186487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End-of-Life Essentials (EOLE) is a National Palliative Care Project funded by the Australian Government Department of Health, Disability and Ageing, and delivered by Flinders University.</a:t>
            </a:r>
            <a:endParaRPr lang="en-AU" sz="1200" kern="100" dirty="0">
              <a:solidFill>
                <a:srgbClr val="186487"/>
              </a:solidFill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logo for a hospital&#10;&#10;AI-generated content may be incorrect.">
            <a:extLst>
              <a:ext uri="{FF2B5EF4-FFF2-40B4-BE49-F238E27FC236}">
                <a16:creationId xmlns:a16="http://schemas.microsoft.com/office/drawing/2014/main" id="{9D69A407-25A5-CCE1-96C3-A7077F3DA7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67" y="0"/>
            <a:ext cx="2174933" cy="10796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B87C84-5148-C91E-AB1E-03A793E575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5124208"/>
            <a:ext cx="2629267" cy="17337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71C860-DC48-E68A-2798-6E080BB42B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538"/>
          <a:stretch/>
        </p:blipFill>
        <p:spPr>
          <a:xfrm>
            <a:off x="10085215" y="6095987"/>
            <a:ext cx="2038635" cy="7015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44"/>
            <a:ext cx="10515600" cy="5812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678"/>
            <a:ext cx="2743200" cy="365144"/>
          </a:xfrm>
          <a:prstGeom prst="rect">
            <a:avLst/>
          </a:prstGeom>
        </p:spPr>
        <p:txBody>
          <a:bodyPr/>
          <a:lstStyle/>
          <a:p>
            <a:fld id="{FDE934FF-F4E1-47C5-9CA5-30A81DDE2BE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678"/>
            <a:ext cx="4114800" cy="3651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678"/>
            <a:ext cx="2743200" cy="365144"/>
          </a:xfrm>
          <a:prstGeom prst="rect">
            <a:avLst/>
          </a:prstGeom>
        </p:spPr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logo for a hospital&#10;&#10;AI-generated content may be incorrect.">
            <a:extLst>
              <a:ext uri="{FF2B5EF4-FFF2-40B4-BE49-F238E27FC236}">
                <a16:creationId xmlns:a16="http://schemas.microsoft.com/office/drawing/2014/main" id="{328C2F97-F737-D1DC-3175-E4A2382E35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67" y="0"/>
            <a:ext cx="2174933" cy="10796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C19A14-C7E9-408F-0F76-71C41684D5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5124208"/>
            <a:ext cx="2629267" cy="17337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F169DD-2389-2D29-0F9F-6E5BCACAF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538"/>
          <a:stretch/>
        </p:blipFill>
        <p:spPr>
          <a:xfrm>
            <a:off x="10085215" y="6095987"/>
            <a:ext cx="2038635" cy="701537"/>
          </a:xfrm>
          <a:prstGeom prst="rect">
            <a:avLst/>
          </a:prstGeom>
        </p:spPr>
      </p:pic>
      <p:pic>
        <p:nvPicPr>
          <p:cNvPr id="11" name="Picture 10" descr="A logo for a hospital&#10;&#10;AI-generated content may be incorrect.">
            <a:extLst>
              <a:ext uri="{FF2B5EF4-FFF2-40B4-BE49-F238E27FC236}">
                <a16:creationId xmlns:a16="http://schemas.microsoft.com/office/drawing/2014/main" id="{984FDF75-2DD1-61C1-950E-85A2A7EBB9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65" y="0"/>
            <a:ext cx="2174933" cy="10796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26"/>
            <a:ext cx="10515600" cy="28528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700"/>
            <a:ext cx="10515600" cy="15002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8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678"/>
            <a:ext cx="2743200" cy="365144"/>
          </a:xfrm>
          <a:prstGeom prst="rect">
            <a:avLst/>
          </a:prstGeom>
        </p:spPr>
        <p:txBody>
          <a:bodyPr/>
          <a:lstStyle/>
          <a:p>
            <a:fld id="{FDE934FF-F4E1-47C5-9CA5-30A81DDE2BE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678"/>
            <a:ext cx="4114800" cy="3651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678"/>
            <a:ext cx="2743200" cy="365144"/>
          </a:xfrm>
          <a:prstGeom prst="rect">
            <a:avLst/>
          </a:prstGeom>
        </p:spPr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logo for a hospital&#10;&#10;AI-generated content may be incorrect.">
            <a:extLst>
              <a:ext uri="{FF2B5EF4-FFF2-40B4-BE49-F238E27FC236}">
                <a16:creationId xmlns:a16="http://schemas.microsoft.com/office/drawing/2014/main" id="{041676E5-618B-23B6-D64F-081088FBF0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67" y="0"/>
            <a:ext cx="2174933" cy="10796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E5A900-BF0A-4C81-40EE-22923C7131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5124208"/>
            <a:ext cx="2629267" cy="17337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9207E2-46A7-530F-31BF-C593917C48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538"/>
          <a:stretch/>
        </p:blipFill>
        <p:spPr>
          <a:xfrm>
            <a:off x="10085215" y="6095987"/>
            <a:ext cx="2038635" cy="7015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719"/>
            <a:ext cx="5181600" cy="4351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719"/>
            <a:ext cx="5181600" cy="4351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678"/>
            <a:ext cx="2743200" cy="365144"/>
          </a:xfrm>
          <a:prstGeom prst="rect">
            <a:avLst/>
          </a:prstGeom>
        </p:spPr>
        <p:txBody>
          <a:bodyPr/>
          <a:lstStyle/>
          <a:p>
            <a:fld id="{FDE934FF-F4E1-47C5-9CA5-30A81DDE2BE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678"/>
            <a:ext cx="4114800" cy="3651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678"/>
            <a:ext cx="2743200" cy="365144"/>
          </a:xfrm>
          <a:prstGeom prst="rect">
            <a:avLst/>
          </a:prstGeom>
        </p:spPr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logo for a hospital&#10;&#10;AI-generated content may be incorrect.">
            <a:extLst>
              <a:ext uri="{FF2B5EF4-FFF2-40B4-BE49-F238E27FC236}">
                <a16:creationId xmlns:a16="http://schemas.microsoft.com/office/drawing/2014/main" id="{2CBEE137-5C04-32E0-CEC3-81FA47D95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67" y="0"/>
            <a:ext cx="2174933" cy="10796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C3B963-C4CE-AEB7-D219-9D2E3C1511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5124208"/>
            <a:ext cx="2629267" cy="17337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B5CC64-9F04-8D24-8DEC-16F4382E7A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538"/>
          <a:stretch/>
        </p:blipFill>
        <p:spPr>
          <a:xfrm>
            <a:off x="10085215" y="6095987"/>
            <a:ext cx="2038635" cy="7015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44"/>
            <a:ext cx="10515600" cy="13256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251"/>
            <a:ext cx="5157787" cy="8239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204"/>
            <a:ext cx="5157787" cy="36847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251"/>
            <a:ext cx="5183188" cy="8239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204"/>
            <a:ext cx="5183188" cy="36847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678"/>
            <a:ext cx="2743200" cy="365144"/>
          </a:xfrm>
          <a:prstGeom prst="rect">
            <a:avLst/>
          </a:prstGeom>
        </p:spPr>
        <p:txBody>
          <a:bodyPr/>
          <a:lstStyle/>
          <a:p>
            <a:fld id="{FDE934FF-F4E1-47C5-9CA5-30A81DDE2BE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678"/>
            <a:ext cx="4114800" cy="3651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678"/>
            <a:ext cx="2743200" cy="365144"/>
          </a:xfrm>
          <a:prstGeom prst="rect">
            <a:avLst/>
          </a:prstGeom>
        </p:spPr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A48F10-23DD-32FE-3B59-AFB37638A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538"/>
          <a:stretch/>
        </p:blipFill>
        <p:spPr>
          <a:xfrm>
            <a:off x="10085215" y="6095987"/>
            <a:ext cx="2038635" cy="7015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177731-FA62-0646-1F60-CE94D73B15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5124208"/>
            <a:ext cx="2629267" cy="1733792"/>
          </a:xfrm>
          <a:prstGeom prst="rect">
            <a:avLst/>
          </a:prstGeom>
        </p:spPr>
      </p:pic>
      <p:pic>
        <p:nvPicPr>
          <p:cNvPr id="12" name="Picture 11" descr="A logo for a hospital&#10;&#10;AI-generated content may be incorrect.">
            <a:extLst>
              <a:ext uri="{FF2B5EF4-FFF2-40B4-BE49-F238E27FC236}">
                <a16:creationId xmlns:a16="http://schemas.microsoft.com/office/drawing/2014/main" id="{A97D31FF-E534-5832-9D33-03D6B2A32F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67" y="0"/>
            <a:ext cx="2174933" cy="10796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for a hospital&#10;&#10;AI-generated content may be incorrect.">
            <a:extLst>
              <a:ext uri="{FF2B5EF4-FFF2-40B4-BE49-F238E27FC236}">
                <a16:creationId xmlns:a16="http://schemas.microsoft.com/office/drawing/2014/main" id="{04D8BEF6-560A-B5DB-F1D7-12A02DC0F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67" y="0"/>
            <a:ext cx="2174933" cy="1079620"/>
          </a:xfrm>
          <a:prstGeom prst="rect">
            <a:avLst/>
          </a:prstGeom>
        </p:spPr>
      </p:pic>
      <p:pic>
        <p:nvPicPr>
          <p:cNvPr id="7" name="Picture 6" descr="A logo of a tree&#10;&#10;AI-generated content may be incorrect.">
            <a:extLst>
              <a:ext uri="{FF2B5EF4-FFF2-40B4-BE49-F238E27FC236}">
                <a16:creationId xmlns:a16="http://schemas.microsoft.com/office/drawing/2014/main" id="{F023F52C-7122-6F78-54CE-791FD7546D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8" b="6409"/>
          <a:stretch>
            <a:fillRect/>
          </a:stretch>
        </p:blipFill>
        <p:spPr>
          <a:xfrm>
            <a:off x="-1" y="3238857"/>
            <a:ext cx="4538429" cy="361914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3B1B47E-4CCE-7624-2847-14715242A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4348" y="2546287"/>
            <a:ext cx="5923304" cy="52797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8E0865-E0ED-1933-BED1-B0A42BE219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0"/>
          </a:blip>
          <a:srcRect r="7538"/>
          <a:stretch/>
        </p:blipFill>
        <p:spPr>
          <a:xfrm>
            <a:off x="10085215" y="6095987"/>
            <a:ext cx="2038635" cy="7015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6E9756-E82F-874A-D182-651B449B30C2}"/>
              </a:ext>
            </a:extLst>
          </p:cNvPr>
          <p:cNvSpPr txBox="1"/>
          <p:nvPr userDrawn="1"/>
        </p:nvSpPr>
        <p:spPr>
          <a:xfrm>
            <a:off x="3863767" y="6095987"/>
            <a:ext cx="4464466" cy="678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kern="100" dirty="0">
                <a:solidFill>
                  <a:srgbClr val="186487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End-of-Life Essentials (EOLE) is a National Palliative Care Project funded by the Australian Government Department of Health, Disability and Ageing, and delivered by Flinders University.</a:t>
            </a:r>
            <a:endParaRPr lang="en-AU" sz="1200" kern="100" dirty="0">
              <a:solidFill>
                <a:srgbClr val="186487"/>
              </a:solidFill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25"/>
            <a:ext cx="3932237" cy="1600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6"/>
            <a:ext cx="6172200" cy="48738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507"/>
            <a:ext cx="3932237" cy="38117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835" indent="0">
              <a:buNone/>
              <a:defRPr sz="1000"/>
            </a:lvl7pPr>
            <a:lvl8pPr marL="3201035" indent="0">
              <a:buNone/>
              <a:defRPr sz="1000"/>
            </a:lvl8pPr>
            <a:lvl9pPr marL="365823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678"/>
            <a:ext cx="2743200" cy="365144"/>
          </a:xfrm>
          <a:prstGeom prst="rect">
            <a:avLst/>
          </a:prstGeom>
        </p:spPr>
        <p:txBody>
          <a:bodyPr/>
          <a:lstStyle/>
          <a:p>
            <a:fld id="{FDE934FF-F4E1-47C5-9CA5-30A81DDE2BE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678"/>
            <a:ext cx="4114800" cy="3651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678"/>
            <a:ext cx="2743200" cy="365144"/>
          </a:xfrm>
          <a:prstGeom prst="rect">
            <a:avLst/>
          </a:prstGeom>
        </p:spPr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44"/>
            <a:ext cx="2628900" cy="58121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44"/>
            <a:ext cx="7734300" cy="58121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678"/>
            <a:ext cx="2743200" cy="365144"/>
          </a:xfrm>
          <a:prstGeom prst="rect">
            <a:avLst/>
          </a:prstGeom>
        </p:spPr>
        <p:txBody>
          <a:bodyPr/>
          <a:lstStyle/>
          <a:p>
            <a:fld id="{FDE934FF-F4E1-47C5-9CA5-30A81DDE2BE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678"/>
            <a:ext cx="4114800" cy="3651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678"/>
            <a:ext cx="2743200" cy="365144"/>
          </a:xfrm>
          <a:prstGeom prst="rect">
            <a:avLst/>
          </a:prstGeom>
        </p:spPr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44"/>
            <a:ext cx="10515600" cy="1325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719"/>
            <a:ext cx="10515600" cy="4351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hyperlink" Target="https://vimeo.com/185903724/8bf2b31b45?embedded=true&amp;source=video_title&amp;owner=56839071" TargetMode="Externa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vitaltalk.org/guides/transitionsgoals-of-care/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endoflifeessentials.com.au/Portals/14/document/resources/Fact_Sheet_EOLE_Self-Care.pdf" TargetMode="Externa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fetyandquality.gov.au/sites/default/files/2019-06/implementing-the-comprehensive-care-standard-identifying-goals-of-care-final-accessible-pdf-24-apr-2019.pdf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safetyandquality.gov.au/publications-and-resources/resource-library/delivering-and-supporting-comprehensive-end-life-care-user-guid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safetyandquality.gov.au/publications-and-resources/resource-library/safety-and-quality-end-life-care-acute-hospitals-background-paper" TargetMode="External"/><Relationship Id="rId5" Type="http://schemas.openxmlformats.org/officeDocument/2006/relationships/hyperlink" Target="https://pubmed.ncbi.nlm.nih.gov/36857979/" TargetMode="External"/><Relationship Id="rId10" Type="http://schemas.openxmlformats.org/officeDocument/2006/relationships/hyperlink" Target="https://www.vitaltalk.org/guides/transitionsgoals-of-care/" TargetMode="External"/><Relationship Id="rId4" Type="http://schemas.openxmlformats.org/officeDocument/2006/relationships/image" Target="../media/image1.jpeg"/><Relationship Id="rId9" Type="http://schemas.openxmlformats.org/officeDocument/2006/relationships/hyperlink" Target="https://pubmed.ncbi.nlm.nih.gov/17727340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vimeo.com/858800572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21A4D17-FC0C-3CC2-0156-5554D0313833}"/>
              </a:ext>
            </a:extLst>
          </p:cNvPr>
          <p:cNvSpPr txBox="1"/>
          <p:nvPr/>
        </p:nvSpPr>
        <p:spPr>
          <a:xfrm>
            <a:off x="3296925" y="2528952"/>
            <a:ext cx="55981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15845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 in end-of-life care</a:t>
            </a:r>
            <a:endParaRPr lang="en-AU" sz="4000" dirty="0">
              <a:solidFill>
                <a:srgbClr val="15845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279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5B3CA-B552-3D7B-5DF3-ED75C92A7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A07FA7-6778-5965-2A9B-5C7593546B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5124208"/>
            <a:ext cx="2629267" cy="1733792"/>
          </a:xfrm>
          <a:prstGeom prst="rect">
            <a:avLst/>
          </a:prstGeom>
        </p:spPr>
      </p:pic>
      <p:pic>
        <p:nvPicPr>
          <p:cNvPr id="6" name="Picture 5" descr="A logo for a hospital&#10;&#10;AI-generated content may be incorrect.">
            <a:extLst>
              <a:ext uri="{FF2B5EF4-FFF2-40B4-BE49-F238E27FC236}">
                <a16:creationId xmlns:a16="http://schemas.microsoft.com/office/drawing/2014/main" id="{12694E04-1E68-98FE-2601-776FC65C96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67" y="0"/>
            <a:ext cx="2174933" cy="10796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E6BE67-5819-0415-C31C-A27E605FC25F}"/>
              </a:ext>
            </a:extLst>
          </p:cNvPr>
          <p:cNvSpPr txBox="1"/>
          <p:nvPr/>
        </p:nvSpPr>
        <p:spPr>
          <a:xfrm>
            <a:off x="2244040" y="923348"/>
            <a:ext cx="24909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sz="2000" b="1" i="0" dirty="0">
                <a:solidFill>
                  <a:srgbClr val="15845F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Case study: Joan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FA4B2A-12D2-C2C3-B6D7-7623720CF4AE}"/>
              </a:ext>
            </a:extLst>
          </p:cNvPr>
          <p:cNvSpPr txBox="1"/>
          <p:nvPr/>
        </p:nvSpPr>
        <p:spPr>
          <a:xfrm>
            <a:off x="2244040" y="1567295"/>
            <a:ext cx="3851960" cy="3469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AU" sz="20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CLICK THIS LINK</a:t>
            </a:r>
            <a:endParaRPr lang="en-AU" sz="20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watch the film ‘I thought I was going to die’, featuring a patient, Joan.</a:t>
            </a:r>
            <a:b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Spend a few moments now and consider how you would respond to the patient in the film.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honest. </a:t>
            </a:r>
            <a:r>
              <a:rPr lang="en-US" sz="1600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would you respond?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2449A-9602-E4C8-D054-C20747465C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6530" y="2001689"/>
            <a:ext cx="3564600" cy="2373357"/>
          </a:xfrm>
          <a:prstGeom prst="rect">
            <a:avLst/>
          </a:prstGeom>
        </p:spPr>
      </p:pic>
      <p:pic>
        <p:nvPicPr>
          <p:cNvPr id="10" name="Graphic 9" descr="Cursor outline">
            <a:extLst>
              <a:ext uri="{FF2B5EF4-FFF2-40B4-BE49-F238E27FC236}">
                <a16:creationId xmlns:a16="http://schemas.microsoft.com/office/drawing/2014/main" id="{6BB877C5-551A-8A99-1AB4-8DE956EC0C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8526087">
            <a:off x="4323689" y="1433342"/>
            <a:ext cx="757252" cy="7572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DB14D2-D1E5-70D8-2650-635A2236B1AB}"/>
              </a:ext>
            </a:extLst>
          </p:cNvPr>
          <p:cNvSpPr txBox="1"/>
          <p:nvPr/>
        </p:nvSpPr>
        <p:spPr>
          <a:xfrm>
            <a:off x="2244040" y="5280480"/>
            <a:ext cx="5282916" cy="42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feel comfortable, share and discuss in a group.</a:t>
            </a:r>
            <a:endParaRPr lang="en-AU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278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DAF91-971A-38A0-5E13-29B3BD13A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015D4A-FB87-A37C-2757-23D32C0A247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5124208"/>
            <a:ext cx="2629267" cy="1733792"/>
          </a:xfrm>
          <a:prstGeom prst="rect">
            <a:avLst/>
          </a:prstGeom>
        </p:spPr>
      </p:pic>
      <p:pic>
        <p:nvPicPr>
          <p:cNvPr id="6" name="Picture 5" descr="A logo for a hospital&#10;&#10;AI-generated content may be incorrect.">
            <a:extLst>
              <a:ext uri="{FF2B5EF4-FFF2-40B4-BE49-F238E27FC236}">
                <a16:creationId xmlns:a16="http://schemas.microsoft.com/office/drawing/2014/main" id="{734DCB29-54A2-1D35-F9E2-51B6FC055C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67" y="0"/>
            <a:ext cx="2174933" cy="10796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A9FEA2-779F-A099-3E19-486F7C2E0693}"/>
              </a:ext>
            </a:extLst>
          </p:cNvPr>
          <p:cNvSpPr txBox="1"/>
          <p:nvPr/>
        </p:nvSpPr>
        <p:spPr>
          <a:xfrm>
            <a:off x="1908576" y="987751"/>
            <a:ext cx="77909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sz="2000" b="1" i="0" dirty="0">
                <a:solidFill>
                  <a:srgbClr val="15845F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Example questions for you to adopt and adapt</a:t>
            </a:r>
            <a:endParaRPr lang="en-AU" b="1" i="0" dirty="0">
              <a:solidFill>
                <a:srgbClr val="15845F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75E016-FC91-B158-695A-568E580BCFB5}"/>
              </a:ext>
            </a:extLst>
          </p:cNvPr>
          <p:cNvSpPr txBox="1"/>
          <p:nvPr/>
        </p:nvSpPr>
        <p:spPr>
          <a:xfrm>
            <a:off x="1931035" y="1733792"/>
            <a:ext cx="6213491" cy="3746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“What worries you most about your illness?”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“What are your most important [hopes/expectations] about the future?”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“As you think about the future and that you may not have a very long time to live, what is most important to you?”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“What are the things you most want to invest your time and energy in?”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“What are the things you want to do in the time you have?”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“Is there any particular event that you are looking forward to?”</a:t>
            </a:r>
            <a:r>
              <a:rPr lang="en-AU" sz="16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pic>
        <p:nvPicPr>
          <p:cNvPr id="8" name="Picture 7" descr="A person in blue shirt and pants&#10;&#10;Description automatically generated">
            <a:extLst>
              <a:ext uri="{FF2B5EF4-FFF2-40B4-BE49-F238E27FC236}">
                <a16:creationId xmlns:a16="http://schemas.microsoft.com/office/drawing/2014/main" id="{545919B9-890B-F07F-7B88-D368E9B7F0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0" t="5049" r="36268"/>
          <a:stretch/>
        </p:blipFill>
        <p:spPr>
          <a:xfrm>
            <a:off x="9211388" y="2158543"/>
            <a:ext cx="1611358" cy="303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78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DBFF3-CF19-2659-2F62-682336528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4B2D92-458D-217E-6B7B-6B47E60EC7E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5124208"/>
            <a:ext cx="2629267" cy="1733792"/>
          </a:xfrm>
          <a:prstGeom prst="rect">
            <a:avLst/>
          </a:prstGeom>
        </p:spPr>
      </p:pic>
      <p:pic>
        <p:nvPicPr>
          <p:cNvPr id="6" name="Picture 5" descr="A logo for a hospital&#10;&#10;AI-generated content may be incorrect.">
            <a:extLst>
              <a:ext uri="{FF2B5EF4-FFF2-40B4-BE49-F238E27FC236}">
                <a16:creationId xmlns:a16="http://schemas.microsoft.com/office/drawing/2014/main" id="{FA25CAF8-26A0-1F59-9B17-E5F011B5B6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67" y="0"/>
            <a:ext cx="2174933" cy="10796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3F5D89-D310-FE84-D6C6-7A79F0EB612C}"/>
              </a:ext>
            </a:extLst>
          </p:cNvPr>
          <p:cNvSpPr txBox="1"/>
          <p:nvPr/>
        </p:nvSpPr>
        <p:spPr>
          <a:xfrm>
            <a:off x="1427337" y="848787"/>
            <a:ext cx="19617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sz="2400" b="1" i="0" dirty="0">
                <a:solidFill>
                  <a:srgbClr val="15845F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REMAP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BE40D1-DB23-94D9-274F-43D8AD422089}"/>
              </a:ext>
            </a:extLst>
          </p:cNvPr>
          <p:cNvSpPr txBox="1"/>
          <p:nvPr/>
        </p:nvSpPr>
        <p:spPr>
          <a:xfrm>
            <a:off x="1340709" y="1733792"/>
            <a:ext cx="3327543" cy="2351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can help to use a tool like the REMAP framework</a:t>
            </a:r>
            <a:r>
              <a:rPr lang="en-US" sz="20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when discussing end-of-life care with patients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D23DE8-AB56-B7C7-BEC1-F8F3690DD2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09" t="2977" r="3514" b="3392"/>
          <a:stretch/>
        </p:blipFill>
        <p:spPr>
          <a:xfrm>
            <a:off x="5748504" y="608155"/>
            <a:ext cx="3878663" cy="5505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D159EA-171A-8042-D728-4A5DD3786513}"/>
              </a:ext>
            </a:extLst>
          </p:cNvPr>
          <p:cNvSpPr txBox="1"/>
          <p:nvPr/>
        </p:nvSpPr>
        <p:spPr>
          <a:xfrm>
            <a:off x="5748504" y="6113355"/>
            <a:ext cx="190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Adopted from </a:t>
            </a:r>
            <a:r>
              <a:rPr lang="en-US" sz="800" u="sng" dirty="0">
                <a:hlinkClick r:id="rId6"/>
              </a:rPr>
              <a:t>VITAL talk REMAP</a:t>
            </a:r>
            <a:r>
              <a:rPr lang="en-US" sz="800" dirty="0"/>
              <a:t> </a:t>
            </a:r>
            <a:r>
              <a:rPr lang="en-US" dirty="0"/>
              <a:t> 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0142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FF9AD-A91B-45E8-A17D-F51779019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7C96A3-A483-645F-6A12-684028FFFD9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5124208"/>
            <a:ext cx="2629267" cy="1733792"/>
          </a:xfrm>
          <a:prstGeom prst="rect">
            <a:avLst/>
          </a:prstGeom>
        </p:spPr>
      </p:pic>
      <p:pic>
        <p:nvPicPr>
          <p:cNvPr id="6" name="Picture 5" descr="A logo for a hospital&#10;&#10;AI-generated content may be incorrect.">
            <a:extLst>
              <a:ext uri="{FF2B5EF4-FFF2-40B4-BE49-F238E27FC236}">
                <a16:creationId xmlns:a16="http://schemas.microsoft.com/office/drawing/2014/main" id="{E7B1FAC3-56FB-FE20-D415-5996CF4255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67" y="0"/>
            <a:ext cx="2174933" cy="10796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82DC5D9-DBE8-8197-8E8E-959044EFB3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85" y="196469"/>
            <a:ext cx="8620082" cy="646506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AE643A3-C9DF-88CC-1AC9-CC7A89DF4821}"/>
              </a:ext>
            </a:extLst>
          </p:cNvPr>
          <p:cNvSpPr/>
          <p:nvPr/>
        </p:nvSpPr>
        <p:spPr>
          <a:xfrm>
            <a:off x="1497781" y="198418"/>
            <a:ext cx="3704411" cy="3070747"/>
          </a:xfrm>
          <a:prstGeom prst="ellipse">
            <a:avLst/>
          </a:prstGeom>
          <a:solidFill>
            <a:srgbClr val="F0A2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EE4B7CE-162F-C08E-9DA8-3E267AB661C9}"/>
              </a:ext>
            </a:extLst>
          </p:cNvPr>
          <p:cNvSpPr/>
          <p:nvPr/>
        </p:nvSpPr>
        <p:spPr>
          <a:xfrm>
            <a:off x="6312656" y="231860"/>
            <a:ext cx="3704411" cy="3070747"/>
          </a:xfrm>
          <a:prstGeom prst="ellipse">
            <a:avLst/>
          </a:prstGeom>
          <a:solidFill>
            <a:srgbClr val="A3E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DF7372-BCA4-B52F-36DD-9B1AC64626D9}"/>
              </a:ext>
            </a:extLst>
          </p:cNvPr>
          <p:cNvSpPr/>
          <p:nvPr/>
        </p:nvSpPr>
        <p:spPr>
          <a:xfrm>
            <a:off x="1497781" y="3915222"/>
            <a:ext cx="3704411" cy="307074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9BCDB26-0773-1126-BF1E-84CC254EBDBF}"/>
              </a:ext>
            </a:extLst>
          </p:cNvPr>
          <p:cNvSpPr/>
          <p:nvPr/>
        </p:nvSpPr>
        <p:spPr>
          <a:xfrm>
            <a:off x="6722936" y="3337998"/>
            <a:ext cx="3704411" cy="307074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66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6C26A-1BE3-B2A2-D8B4-D457F0ED0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68A2A3-DC76-B97D-DD03-827B662F374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5124208"/>
            <a:ext cx="2629267" cy="1733792"/>
          </a:xfrm>
          <a:prstGeom prst="rect">
            <a:avLst/>
          </a:prstGeom>
        </p:spPr>
      </p:pic>
      <p:pic>
        <p:nvPicPr>
          <p:cNvPr id="6" name="Picture 5" descr="A logo for a hospital&#10;&#10;AI-generated content may be incorrect.">
            <a:extLst>
              <a:ext uri="{FF2B5EF4-FFF2-40B4-BE49-F238E27FC236}">
                <a16:creationId xmlns:a16="http://schemas.microsoft.com/office/drawing/2014/main" id="{791F628F-0EF0-54E6-D779-022B620640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67" y="0"/>
            <a:ext cx="2174933" cy="1079620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BDB8A223-53A9-E10E-35DE-2A8B3D911893}"/>
              </a:ext>
            </a:extLst>
          </p:cNvPr>
          <p:cNvSpPr/>
          <p:nvPr/>
        </p:nvSpPr>
        <p:spPr>
          <a:xfrm>
            <a:off x="2704531" y="539810"/>
            <a:ext cx="6782937" cy="5049671"/>
          </a:xfrm>
          <a:prstGeom prst="cloudCallout">
            <a:avLst>
              <a:gd name="adj1" fmla="val -43469"/>
              <a:gd name="adj2" fmla="val 66419"/>
            </a:avLst>
          </a:prstGeom>
          <a:noFill/>
          <a:ln w="28575">
            <a:solidFill>
              <a:srgbClr val="1864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85FA74-195B-9FCD-C21C-08B3118E9272}"/>
              </a:ext>
            </a:extLst>
          </p:cNvPr>
          <p:cNvSpPr txBox="1"/>
          <p:nvPr/>
        </p:nvSpPr>
        <p:spPr>
          <a:xfrm>
            <a:off x="4052118" y="1760249"/>
            <a:ext cx="4351980" cy="2608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800" b="1" dirty="0">
                <a:solidFill>
                  <a:srgbClr val="1864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one aspect of your communication that you will develop further?</a:t>
            </a:r>
            <a:endParaRPr lang="en-US" sz="2800" b="1" dirty="0">
              <a:solidFill>
                <a:srgbClr val="1864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385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3F18A-7E63-EA39-2853-15C66E106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D4C162-553F-4332-C705-BD0C4AA27CC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5124208"/>
            <a:ext cx="2629267" cy="1733792"/>
          </a:xfrm>
          <a:prstGeom prst="rect">
            <a:avLst/>
          </a:prstGeom>
        </p:spPr>
      </p:pic>
      <p:pic>
        <p:nvPicPr>
          <p:cNvPr id="6" name="Picture 5" descr="A logo for a hospital&#10;&#10;AI-generated content may be incorrect.">
            <a:extLst>
              <a:ext uri="{FF2B5EF4-FFF2-40B4-BE49-F238E27FC236}">
                <a16:creationId xmlns:a16="http://schemas.microsoft.com/office/drawing/2014/main" id="{F400ACF9-DC55-4E3E-FB95-461B5B8770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67" y="0"/>
            <a:ext cx="2174933" cy="10796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D21058-8BFD-0A3A-D5E4-17A222A47338}"/>
              </a:ext>
            </a:extLst>
          </p:cNvPr>
          <p:cNvSpPr txBox="1"/>
          <p:nvPr/>
        </p:nvSpPr>
        <p:spPr>
          <a:xfrm>
            <a:off x="2251490" y="560250"/>
            <a:ext cx="3644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sz="2400" b="1" i="0" dirty="0">
                <a:solidFill>
                  <a:srgbClr val="15845F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Self-care reminder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B13AA8-332C-B49D-BA13-D5E78CBABD4E}"/>
              </a:ext>
            </a:extLst>
          </p:cNvPr>
          <p:cNvSpPr txBox="1"/>
          <p:nvPr/>
        </p:nvSpPr>
        <p:spPr>
          <a:xfrm>
            <a:off x="2251490" y="1199859"/>
            <a:ext cx="7765577" cy="1203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Providing care to dying patients can be stressful. It is important to evaluate your own health and emotions, practicing self-care when possible. Who and what are your supports within your workplace and more broadly</a:t>
            </a:r>
            <a:r>
              <a:rPr lang="en-US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?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7862C9-B4AD-2785-ED64-F5876C8BB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6949" y="2523376"/>
            <a:ext cx="7929350" cy="392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26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D14BF-D6C5-AE36-2B43-76F26F19E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53E6C6-97C7-9C63-2D44-66133BA1895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5124208"/>
            <a:ext cx="2629267" cy="1733792"/>
          </a:xfrm>
          <a:prstGeom prst="rect">
            <a:avLst/>
          </a:prstGeom>
        </p:spPr>
      </p:pic>
      <p:pic>
        <p:nvPicPr>
          <p:cNvPr id="6" name="Picture 5" descr="A logo for a hospital&#10;&#10;AI-generated content may be incorrect.">
            <a:extLst>
              <a:ext uri="{FF2B5EF4-FFF2-40B4-BE49-F238E27FC236}">
                <a16:creationId xmlns:a16="http://schemas.microsoft.com/office/drawing/2014/main" id="{157CF623-CA88-D430-274F-168F05E21F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67" y="0"/>
            <a:ext cx="2174933" cy="10796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E2A801-68B1-87C7-8590-FB1902610E0D}"/>
              </a:ext>
            </a:extLst>
          </p:cNvPr>
          <p:cNvSpPr txBox="1"/>
          <p:nvPr/>
        </p:nvSpPr>
        <p:spPr>
          <a:xfrm>
            <a:off x="1898678" y="1220910"/>
            <a:ext cx="7972147" cy="3561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b="1" i="0" dirty="0">
                <a:solidFill>
                  <a:srgbClr val="15845F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Summary</a:t>
            </a:r>
          </a:p>
          <a:p>
            <a:pPr algn="l"/>
            <a:endParaRPr lang="en-AU" b="1" i="0" dirty="0">
              <a:solidFill>
                <a:srgbClr val="15845F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737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can make a huge difference by giving patients and families the chance to talk and prepare for the end of life.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737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can prepare for unexpected but common questions from patients and families, such as </a:t>
            </a:r>
            <a:r>
              <a:rPr lang="en-US" sz="1600" i="1" dirty="0">
                <a:solidFill>
                  <a:srgbClr val="3737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’What will happen to me?’  ’Is this the end?’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737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Resources are available for you to extend your practice by adapting and adopting end-of-life care skills.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3737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End-of-Life Essentials advocates proactive approaches to </a:t>
            </a:r>
            <a:r>
              <a:rPr lang="en-AU" sz="1600" dirty="0">
                <a:solidFill>
                  <a:srgbClr val="4163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professionals' quality of mental health</a:t>
            </a:r>
            <a:r>
              <a:rPr lang="en-AU" sz="1600" dirty="0">
                <a:solidFill>
                  <a:srgbClr val="4163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AU" sz="1600" dirty="0">
              <a:solidFill>
                <a:srgbClr val="37373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981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78D35-9400-A6B2-2D8C-9A7EEB993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EEAFE8-4C83-F3DD-9E74-DA405CF4BC4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5124208"/>
            <a:ext cx="2629267" cy="1733792"/>
          </a:xfrm>
          <a:prstGeom prst="rect">
            <a:avLst/>
          </a:prstGeom>
        </p:spPr>
      </p:pic>
      <p:pic>
        <p:nvPicPr>
          <p:cNvPr id="6" name="Picture 5" descr="A logo for a hospital&#10;&#10;AI-generated content may be incorrect.">
            <a:extLst>
              <a:ext uri="{FF2B5EF4-FFF2-40B4-BE49-F238E27FC236}">
                <a16:creationId xmlns:a16="http://schemas.microsoft.com/office/drawing/2014/main" id="{EF007F39-4B3E-6268-997C-9B74A0A06C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67" y="0"/>
            <a:ext cx="2174933" cy="10796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C56C0D-0828-E485-7FD8-B734F73F0380}"/>
              </a:ext>
            </a:extLst>
          </p:cNvPr>
          <p:cNvSpPr txBox="1"/>
          <p:nvPr/>
        </p:nvSpPr>
        <p:spPr>
          <a:xfrm>
            <a:off x="1099742" y="814803"/>
            <a:ext cx="60856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sz="2000" b="1" dirty="0">
                <a:solidFill>
                  <a:srgbClr val="15845F"/>
                </a:solidFill>
                <a:latin typeface="Open Sans" panose="020B0606030504020204" pitchFamily="34" charset="0"/>
              </a:rPr>
              <a:t>Which modules should I complete next?</a:t>
            </a:r>
            <a:endParaRPr lang="en-AU" sz="2000" b="1" i="0" u="sng" dirty="0">
              <a:solidFill>
                <a:srgbClr val="15845F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4AFA02-D003-116F-4BC1-5529F8047A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485" t="6833" r="14924" b="10930"/>
          <a:stretch/>
        </p:blipFill>
        <p:spPr>
          <a:xfrm>
            <a:off x="7724202" y="3968813"/>
            <a:ext cx="2742028" cy="2609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A person's face and a walker&#10;&#10;Description automatically generated">
            <a:extLst>
              <a:ext uri="{FF2B5EF4-FFF2-40B4-BE49-F238E27FC236}">
                <a16:creationId xmlns:a16="http://schemas.microsoft.com/office/drawing/2014/main" id="{17329A78-B61F-7C33-7E08-CE0F6DFDC4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8" t="15583" r="13096" b="15401"/>
          <a:stretch/>
        </p:blipFill>
        <p:spPr>
          <a:xfrm>
            <a:off x="2349748" y="1876340"/>
            <a:ext cx="2678601" cy="12927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1B69A8-BC4A-8C6A-8CD2-D3BCC448DDAD}"/>
              </a:ext>
            </a:extLst>
          </p:cNvPr>
          <p:cNvSpPr txBox="1"/>
          <p:nvPr/>
        </p:nvSpPr>
        <p:spPr>
          <a:xfrm>
            <a:off x="1987325" y="3244334"/>
            <a:ext cx="3581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Teams and Continuity for the Patient</a:t>
            </a:r>
          </a:p>
        </p:txBody>
      </p:sp>
      <p:pic>
        <p:nvPicPr>
          <p:cNvPr id="13" name="Picture 12" descr="A cartoon of a person and a dog&#10;&#10;Description automatically generated">
            <a:extLst>
              <a:ext uri="{FF2B5EF4-FFF2-40B4-BE49-F238E27FC236}">
                <a16:creationId xmlns:a16="http://schemas.microsoft.com/office/drawing/2014/main" id="{F9B912D9-44D7-2258-F33D-24F91ACC43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11618" r="9845" b="10706"/>
          <a:stretch/>
        </p:blipFill>
        <p:spPr>
          <a:xfrm>
            <a:off x="6794072" y="1838424"/>
            <a:ext cx="2748133" cy="14059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250B85E-0440-F7DD-3559-2FEF10CC3133}"/>
              </a:ext>
            </a:extLst>
          </p:cNvPr>
          <p:cNvSpPr txBox="1"/>
          <p:nvPr/>
        </p:nvSpPr>
        <p:spPr>
          <a:xfrm>
            <a:off x="6498325" y="3244334"/>
            <a:ext cx="3339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dirty="0"/>
              <a:t>Goals of Care at the End of Life</a:t>
            </a:r>
          </a:p>
        </p:txBody>
      </p:sp>
      <p:pic>
        <p:nvPicPr>
          <p:cNvPr id="16" name="Picture 15" descr="A person's head with a ponytail&#10;&#10;Description automatically generated">
            <a:extLst>
              <a:ext uri="{FF2B5EF4-FFF2-40B4-BE49-F238E27FC236}">
                <a16:creationId xmlns:a16="http://schemas.microsoft.com/office/drawing/2014/main" id="{532A4EF4-6E2F-0871-98E6-09790735AE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" t="7800" r="5448" b="8308"/>
          <a:stretch/>
        </p:blipFill>
        <p:spPr>
          <a:xfrm>
            <a:off x="2307643" y="4166213"/>
            <a:ext cx="2941092" cy="144320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0D4AD2E-E5D3-2709-C147-463B056EACA2}"/>
              </a:ext>
            </a:extLst>
          </p:cNvPr>
          <p:cNvSpPr txBox="1"/>
          <p:nvPr/>
        </p:nvSpPr>
        <p:spPr>
          <a:xfrm>
            <a:off x="2815842" y="5643087"/>
            <a:ext cx="1924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Bereavement Care</a:t>
            </a:r>
          </a:p>
        </p:txBody>
      </p:sp>
    </p:spTree>
    <p:extLst>
      <p:ext uri="{BB962C8B-B14F-4D97-AF65-F5344CB8AC3E}">
        <p14:creationId xmlns:p14="http://schemas.microsoft.com/office/powerpoint/2010/main" val="880469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CDD6A-0BA9-F4A2-4C32-5E067C771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848658-221C-FB0C-E5D5-8C3F30E18A3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5124208"/>
            <a:ext cx="2629267" cy="1733792"/>
          </a:xfrm>
          <a:prstGeom prst="rect">
            <a:avLst/>
          </a:prstGeom>
        </p:spPr>
      </p:pic>
      <p:pic>
        <p:nvPicPr>
          <p:cNvPr id="6" name="Picture 5" descr="A logo for a hospital&#10;&#10;AI-generated content may be incorrect.">
            <a:extLst>
              <a:ext uri="{FF2B5EF4-FFF2-40B4-BE49-F238E27FC236}">
                <a16:creationId xmlns:a16="http://schemas.microsoft.com/office/drawing/2014/main" id="{3AAB98F1-93AD-AD71-B95B-BFC3C03C85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67" y="0"/>
            <a:ext cx="2174933" cy="10796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BE5A9D-77C1-0D22-77AB-1A97880F62E7}"/>
              </a:ext>
            </a:extLst>
          </p:cNvPr>
          <p:cNvSpPr txBox="1"/>
          <p:nvPr/>
        </p:nvSpPr>
        <p:spPr>
          <a:xfrm>
            <a:off x="920526" y="910077"/>
            <a:ext cx="1976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sz="2400" b="1" dirty="0">
                <a:solidFill>
                  <a:srgbClr val="15845F"/>
                </a:solidFill>
                <a:latin typeface="Open Sans" panose="020B0606030504020204" pitchFamily="34" charset="0"/>
              </a:rPr>
              <a:t>References</a:t>
            </a:r>
            <a:endParaRPr lang="en-AU" sz="2400" b="1" i="0" dirty="0">
              <a:solidFill>
                <a:srgbClr val="15845F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9CC8DD-21D3-7ED7-3DE5-E76C2F94F020}"/>
              </a:ext>
            </a:extLst>
          </p:cNvPr>
          <p:cNvSpPr txBox="1"/>
          <p:nvPr/>
        </p:nvSpPr>
        <p:spPr>
          <a:xfrm>
            <a:off x="1329962" y="1515354"/>
            <a:ext cx="8592635" cy="4127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 typeface="+mj-lt"/>
              <a:buAutoNum type="arabicPeriod"/>
            </a:pPr>
            <a:r>
              <a:rPr lang="en-A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Janerka C, Leslie GD, Gill FJ. Development of patient-centred care in acute hospital settings: A meta-narrative review. Int J Nurs Stud. 2023 Apr;140:104465. </a:t>
            </a:r>
            <a:r>
              <a:rPr lang="en-AU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doi</a:t>
            </a:r>
            <a:r>
              <a:rPr lang="en-A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A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10.1016/j.ijnurstu.2023.10446</a:t>
            </a:r>
            <a:endParaRPr lang="en-AU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rabicPeriod"/>
            </a:pPr>
            <a:r>
              <a:rPr lang="en-A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Australian Commission on Safety and Quality in Health Care. Safety and quality of </a:t>
            </a:r>
            <a:r>
              <a:rPr lang="en-AU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end-of-life</a:t>
            </a:r>
            <a:r>
              <a:rPr lang="en-A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care in acute hospitals: a background paper. 2013. Available from: </a:t>
            </a:r>
            <a:r>
              <a:rPr lang="en-A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www.safetyandquality.gov.au/publications-and-resources/resource-library/safety-and-quality-end-life-care-acute-hospitals-background-paper</a:t>
            </a:r>
            <a:endParaRPr lang="en-AU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rabicPeriod"/>
            </a:pPr>
            <a:r>
              <a:rPr lang="en-A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Australian Commission on Safety and Quality in Health Care (ACSQHC). Delivering and supporting comprehensive </a:t>
            </a:r>
            <a:r>
              <a:rPr lang="en-AU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end-of-life</a:t>
            </a:r>
            <a:r>
              <a:rPr lang="en-A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care: a user guide. 2021. Available from: </a:t>
            </a:r>
            <a:r>
              <a:rPr lang="en-A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www.safetyandquality.gov.au/publications-and-resources/resource-library/delivering-and-supporting-comprehensive-end-life-care-user-guide</a:t>
            </a:r>
            <a:endParaRPr lang="en-AU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rabicPeriod"/>
            </a:pPr>
            <a:r>
              <a:rPr lang="en-A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Australian Commission on Safety and Quality in Health Care (ACSQHC). Implementing the Comprehensive Care Standard: Identifying goals of care. 2019. Available from: </a:t>
            </a:r>
            <a:r>
              <a:rPr lang="en-A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www.safetyandquality.gov.au/sites/default/files/2019-06/implementing-the-comprehensive-care-standard-identifying-goals-of-care-final-accessible-pdf-24-apr-2019.pdf</a:t>
            </a:r>
            <a:endParaRPr lang="en-AU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rabicPeriod"/>
            </a:pPr>
            <a:r>
              <a:rPr lang="en-A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Clayton JM, Hancock KM, Butow PN, Tattersall MHN, Currow DC, et al. Clinical practice guidelines for communicating prognosis and </a:t>
            </a:r>
            <a:r>
              <a:rPr lang="en-AU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end-of-life</a:t>
            </a:r>
            <a:r>
              <a:rPr lang="en-A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issues with adults in the advanced stages of a life-limiting illness, and their caregivers. Med J of Aust. 2007 Jun;186(S12):S77–105. </a:t>
            </a:r>
            <a:r>
              <a:rPr lang="en-A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9"/>
              </a:rPr>
              <a:t>doi.org/10.5694/j.1326-5377.2007.tb01100.x</a:t>
            </a:r>
            <a:endParaRPr lang="en-AU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rabicPeriod"/>
            </a:pPr>
            <a:r>
              <a:rPr lang="en-A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AU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VitalTalk</a:t>
            </a:r>
            <a:r>
              <a:rPr lang="en-A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Transitions/Goals of Care: Addressing Goals of Care: Using the REMAP tool. 2019. Available from: </a:t>
            </a:r>
            <a:r>
              <a:rPr lang="en-A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0"/>
              </a:rPr>
              <a:t>https://www.vitaltalk.org/guides/transitionsgoals-of-care/</a:t>
            </a:r>
            <a:r>
              <a:rPr lang="en-A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4086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334552-EA91-ABFE-2A70-8EC658612B33}"/>
              </a:ext>
            </a:extLst>
          </p:cNvPr>
          <p:cNvSpPr txBox="1"/>
          <p:nvPr/>
        </p:nvSpPr>
        <p:spPr>
          <a:xfrm>
            <a:off x="5033159" y="2786266"/>
            <a:ext cx="21256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15845F"/>
                </a:solidFill>
                <a:latin typeface="Open Sans" panose="020B0606030504020204" pitchFamily="34" charset="0"/>
              </a:rPr>
              <a:t>Thank you!</a:t>
            </a:r>
            <a:endParaRPr lang="en-AU" sz="2400" b="1" baseline="30000" dirty="0">
              <a:solidFill>
                <a:srgbClr val="15845F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940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167D64-CB33-7860-AB6F-29FC534D929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5124208"/>
            <a:ext cx="2629267" cy="1733792"/>
          </a:xfrm>
          <a:prstGeom prst="rect">
            <a:avLst/>
          </a:prstGeom>
        </p:spPr>
      </p:pic>
      <p:pic>
        <p:nvPicPr>
          <p:cNvPr id="6" name="Picture 5" descr="A logo for a hospital&#10;&#10;AI-generated content may be incorrect.">
            <a:extLst>
              <a:ext uri="{FF2B5EF4-FFF2-40B4-BE49-F238E27FC236}">
                <a16:creationId xmlns:a16="http://schemas.microsoft.com/office/drawing/2014/main" id="{15782842-C9B1-EE9D-3357-76147F0C74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67" y="0"/>
            <a:ext cx="2174933" cy="107962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1F324876-AB41-DB5D-8071-3A6F7B9DFA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09697" y="1079620"/>
            <a:ext cx="343110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15845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Aims and objectives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385A32-69C9-A291-9E92-E3BB3F0E61F6}"/>
              </a:ext>
            </a:extLst>
          </p:cNvPr>
          <p:cNvSpPr txBox="1"/>
          <p:nvPr/>
        </p:nvSpPr>
        <p:spPr>
          <a:xfrm>
            <a:off x="1909697" y="1776937"/>
            <a:ext cx="7986319" cy="4214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342900">
              <a:lnSpc>
                <a:spcPct val="100000"/>
              </a:lnSpc>
              <a:spcBef>
                <a:spcPct val="20000"/>
              </a:spcBef>
              <a:buFont typeface="Arial"/>
              <a:buNone/>
              <a:defRPr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develop an understanding of the importance of communication in </a:t>
            </a:r>
            <a:r>
              <a:rPr lang="en-AU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end-of-life</a:t>
            </a: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care.</a:t>
            </a:r>
          </a:p>
          <a:p>
            <a:pPr marL="0" indent="0" defTabSz="342900">
              <a:lnSpc>
                <a:spcPct val="100000"/>
              </a:lnSpc>
              <a:spcBef>
                <a:spcPct val="20000"/>
              </a:spcBef>
              <a:buFont typeface="Arial"/>
              <a:buNone/>
              <a:defRPr/>
            </a:pPr>
            <a:b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 completing this talk, you should be able to:</a:t>
            </a:r>
          </a:p>
          <a:p>
            <a:pPr marL="0" indent="0" defTabSz="342900">
              <a:lnSpc>
                <a:spcPct val="100000"/>
              </a:lnSpc>
              <a:spcBef>
                <a:spcPct val="20000"/>
              </a:spcBef>
              <a:buFont typeface="Arial"/>
              <a:buNone/>
              <a:defRPr/>
            </a:pPr>
            <a:endParaRPr lang="en-AU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defTabSz="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Analyse the challenges to your shared decision-making and communication skills.</a:t>
            </a:r>
          </a:p>
          <a:p>
            <a:pPr marL="742950" lvl="1" indent="-285750" defTabSz="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Begin to identify your own capabilities in communicating with patients at the end of life.</a:t>
            </a:r>
          </a:p>
          <a:p>
            <a:pPr marL="742950" lvl="1" indent="-285750" defTabSz="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phrases to adopt and adapt.</a:t>
            </a:r>
          </a:p>
          <a:p>
            <a:pPr marL="742950" lvl="1" indent="-285750" defTabSz="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which End-of-Life Essentials modules to complete.</a:t>
            </a:r>
          </a:p>
          <a:p>
            <a:pPr marL="742950" lvl="1" indent="-285750" defTabSz="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AU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667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83BA7-2769-90F3-F7C0-9C12FC775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71218F-B140-54E5-E682-6A1F8F4F775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5124208"/>
            <a:ext cx="2629267" cy="1733792"/>
          </a:xfrm>
          <a:prstGeom prst="rect">
            <a:avLst/>
          </a:prstGeom>
        </p:spPr>
      </p:pic>
      <p:pic>
        <p:nvPicPr>
          <p:cNvPr id="6" name="Picture 5" descr="A logo for a hospital&#10;&#10;AI-generated content may be incorrect.">
            <a:extLst>
              <a:ext uri="{FF2B5EF4-FFF2-40B4-BE49-F238E27FC236}">
                <a16:creationId xmlns:a16="http://schemas.microsoft.com/office/drawing/2014/main" id="{4E8F04ED-AEFF-A705-6A1B-9A72F95B1C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67" y="0"/>
            <a:ext cx="2174933" cy="10796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7953C0-E104-A18E-95C3-668468DE32C1}"/>
              </a:ext>
            </a:extLst>
          </p:cNvPr>
          <p:cNvSpPr txBox="1"/>
          <p:nvPr/>
        </p:nvSpPr>
        <p:spPr>
          <a:xfrm>
            <a:off x="1314633" y="1079620"/>
            <a:ext cx="3427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15845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points to remember</a:t>
            </a:r>
            <a:endParaRPr lang="en-AU" sz="2000" b="1" baseline="30000" dirty="0">
              <a:solidFill>
                <a:srgbClr val="15845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8D2FBA-DA78-16F4-1B48-A45BB4BD4DFA}"/>
              </a:ext>
            </a:extLst>
          </p:cNvPr>
          <p:cNvSpPr txBox="1"/>
          <p:nvPr/>
        </p:nvSpPr>
        <p:spPr>
          <a:xfrm>
            <a:off x="1447676" y="1936627"/>
            <a:ext cx="6437892" cy="273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Offering to discuss </a:t>
            </a:r>
            <a:r>
              <a:rPr lang="en-AU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end-of-life</a:t>
            </a: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issues will not cause harm to your patients.</a:t>
            </a:r>
            <a:b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Anxiety for patients and clinicians is normal when discussing </a:t>
            </a:r>
            <a:r>
              <a:rPr lang="en-AU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end-of-life</a:t>
            </a: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issues.</a:t>
            </a:r>
            <a:b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matter your role or where you work, you can make a huge difference by giving patients and their families the chance to talk and prepare for the end of life.</a:t>
            </a:r>
          </a:p>
        </p:txBody>
      </p:sp>
      <p:pic>
        <p:nvPicPr>
          <p:cNvPr id="10" name="Picture 9" descr="A person with stethoscope around his neck&#10;&#10;Description automatically generated">
            <a:extLst>
              <a:ext uri="{FF2B5EF4-FFF2-40B4-BE49-F238E27FC236}">
                <a16:creationId xmlns:a16="http://schemas.microsoft.com/office/drawing/2014/main" id="{FD16E177-B607-236F-A703-C8BD10B67B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8" r="33564"/>
          <a:stretch/>
        </p:blipFill>
        <p:spPr>
          <a:xfrm>
            <a:off x="8769288" y="1531311"/>
            <a:ext cx="1551663" cy="354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4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F4DDB-D9EF-CF64-4E0B-5CA37AFF1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5F3998-FBE8-244D-980D-790CDA0D719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5124208"/>
            <a:ext cx="2629267" cy="1733792"/>
          </a:xfrm>
          <a:prstGeom prst="rect">
            <a:avLst/>
          </a:prstGeom>
        </p:spPr>
      </p:pic>
      <p:pic>
        <p:nvPicPr>
          <p:cNvPr id="6" name="Picture 5" descr="A logo for a hospital&#10;&#10;AI-generated content may be incorrect.">
            <a:extLst>
              <a:ext uri="{FF2B5EF4-FFF2-40B4-BE49-F238E27FC236}">
                <a16:creationId xmlns:a16="http://schemas.microsoft.com/office/drawing/2014/main" id="{41D79AB7-6B28-2B84-3809-54EA81A7DD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67" y="0"/>
            <a:ext cx="2174933" cy="10796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71FCDD-DB79-D04B-DD8F-F431AE4BDFD7}"/>
              </a:ext>
            </a:extLst>
          </p:cNvPr>
          <p:cNvSpPr txBox="1"/>
          <p:nvPr/>
        </p:nvSpPr>
        <p:spPr>
          <a:xfrm>
            <a:off x="947940" y="1054129"/>
            <a:ext cx="29887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sz="2000" b="1" i="0" dirty="0">
                <a:solidFill>
                  <a:srgbClr val="15845F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Patient-centred care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BDB1CE-5605-7A36-B9A3-AD83C16F698B}"/>
              </a:ext>
            </a:extLst>
          </p:cNvPr>
          <p:cNvSpPr txBox="1"/>
          <p:nvPr/>
        </p:nvSpPr>
        <p:spPr>
          <a:xfrm>
            <a:off x="870939" y="1733792"/>
            <a:ext cx="7580042" cy="3007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following concepts define patient-centred care:</a:t>
            </a:r>
            <a:r>
              <a:rPr lang="en-US" sz="16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AU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Informing and involving patients and those important to them</a:t>
            </a:r>
          </a:p>
          <a:p>
            <a:pPr marL="8001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Eliciting and respecting patient preferences</a:t>
            </a:r>
          </a:p>
          <a:p>
            <a:pPr marL="8001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Engaging patients in the care process</a:t>
            </a:r>
          </a:p>
          <a:p>
            <a:pPr marL="8001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Treating patients with dignity</a:t>
            </a:r>
          </a:p>
          <a:p>
            <a:pPr marL="8001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Designing care processes to suit patient needs, not providers</a:t>
            </a:r>
          </a:p>
          <a:p>
            <a:pPr marL="8001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Ready access to health information</a:t>
            </a:r>
          </a:p>
          <a:p>
            <a:pPr marL="8001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Continuity of care.</a:t>
            </a:r>
            <a:endParaRPr lang="en-AU" sz="16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person in a hospital room with a nurse&#10;&#10;Description automatically generated">
            <a:extLst>
              <a:ext uri="{FF2B5EF4-FFF2-40B4-BE49-F238E27FC236}">
                <a16:creationId xmlns:a16="http://schemas.microsoft.com/office/drawing/2014/main" id="{15E498D4-8959-7113-2F97-738783C1B6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726" y="4421234"/>
            <a:ext cx="3847723" cy="216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75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E73C5-8DE5-2E15-27F0-2A224C8AF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4E1187-6EA3-9CD4-71DF-7A1FA738217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5124208"/>
            <a:ext cx="2629267" cy="1733792"/>
          </a:xfrm>
          <a:prstGeom prst="rect">
            <a:avLst/>
          </a:prstGeom>
        </p:spPr>
      </p:pic>
      <p:pic>
        <p:nvPicPr>
          <p:cNvPr id="6" name="Picture 5" descr="A logo for a hospital&#10;&#10;AI-generated content may be incorrect.">
            <a:extLst>
              <a:ext uri="{FF2B5EF4-FFF2-40B4-BE49-F238E27FC236}">
                <a16:creationId xmlns:a16="http://schemas.microsoft.com/office/drawing/2014/main" id="{EFB1659E-8299-CEEF-FEDA-D224FA9515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67" y="0"/>
            <a:ext cx="2174933" cy="10796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BD6FCD-B6A7-A651-AF55-63541E452548}"/>
              </a:ext>
            </a:extLst>
          </p:cNvPr>
          <p:cNvSpPr txBox="1"/>
          <p:nvPr/>
        </p:nvSpPr>
        <p:spPr>
          <a:xfrm>
            <a:off x="1623445" y="737663"/>
            <a:ext cx="38867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sz="2000" b="1" i="0" dirty="0">
                <a:solidFill>
                  <a:srgbClr val="15845F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 patient’s point of view</a:t>
            </a:r>
          </a:p>
        </p:txBody>
      </p:sp>
      <p:pic>
        <p:nvPicPr>
          <p:cNvPr id="9" name="Picture 8" descr="A doll with red hair and a white shirt&#10;&#10;Description automatically generated">
            <a:extLst>
              <a:ext uri="{FF2B5EF4-FFF2-40B4-BE49-F238E27FC236}">
                <a16:creationId xmlns:a16="http://schemas.microsoft.com/office/drawing/2014/main" id="{9AD3B02D-9D92-8491-ADA1-26386F779C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45" y="1501597"/>
            <a:ext cx="3693813" cy="20790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511844-61D5-BFF5-82E5-A150A53344ED}"/>
              </a:ext>
            </a:extLst>
          </p:cNvPr>
          <p:cNvSpPr txBox="1"/>
          <p:nvPr/>
        </p:nvSpPr>
        <p:spPr>
          <a:xfrm>
            <a:off x="1536729" y="3944510"/>
            <a:ext cx="8887431" cy="1345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A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CLICK THIS LINK</a:t>
            </a:r>
            <a:endParaRPr lang="en-AU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watch ‘The Patient’s Perspective’ animation, featuring a person with cancer. </a:t>
            </a:r>
            <a:b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often do you consider the patient as a person with a life, family, and vulnerabilities?</a:t>
            </a:r>
          </a:p>
        </p:txBody>
      </p:sp>
      <p:pic>
        <p:nvPicPr>
          <p:cNvPr id="11" name="Graphic 10" descr="Cursor outline">
            <a:extLst>
              <a:ext uri="{FF2B5EF4-FFF2-40B4-BE49-F238E27FC236}">
                <a16:creationId xmlns:a16="http://schemas.microsoft.com/office/drawing/2014/main" id="{AA369EFF-2931-0C93-BB21-3FAE2C7B08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8526087">
            <a:off x="3939749" y="3891101"/>
            <a:ext cx="757252" cy="75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82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E5448-C6B4-07A6-A9E9-15DCAA81B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533327-DBD1-88E7-1AE2-2C0167D396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5124208"/>
            <a:ext cx="2629267" cy="1733792"/>
          </a:xfrm>
          <a:prstGeom prst="rect">
            <a:avLst/>
          </a:prstGeom>
        </p:spPr>
      </p:pic>
      <p:pic>
        <p:nvPicPr>
          <p:cNvPr id="6" name="Picture 5" descr="A logo for a hospital&#10;&#10;AI-generated content may be incorrect.">
            <a:extLst>
              <a:ext uri="{FF2B5EF4-FFF2-40B4-BE49-F238E27FC236}">
                <a16:creationId xmlns:a16="http://schemas.microsoft.com/office/drawing/2014/main" id="{607AF348-17CF-F408-ACB1-9EFAEFE521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67" y="0"/>
            <a:ext cx="2174933" cy="10796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D3DB22-DAF9-6E32-7CAF-5EED46346256}"/>
              </a:ext>
            </a:extLst>
          </p:cNvPr>
          <p:cNvSpPr txBox="1"/>
          <p:nvPr/>
        </p:nvSpPr>
        <p:spPr>
          <a:xfrm>
            <a:off x="1680631" y="897560"/>
            <a:ext cx="72300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sz="2000" b="1" i="0" dirty="0">
                <a:solidFill>
                  <a:srgbClr val="15845F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How do you know when to discuss </a:t>
            </a:r>
            <a:r>
              <a:rPr lang="en-AU" sz="2000" b="1" i="0" dirty="0" err="1">
                <a:solidFill>
                  <a:srgbClr val="15845F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end-of-life</a:t>
            </a:r>
            <a:r>
              <a:rPr lang="en-AU" sz="2000" b="1" i="0" dirty="0">
                <a:solidFill>
                  <a:srgbClr val="15845F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care?</a:t>
            </a:r>
            <a:endParaRPr lang="en-AU" sz="2000" b="1" i="0" baseline="30000" dirty="0">
              <a:solidFill>
                <a:srgbClr val="15845F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9719F3-E45C-6401-DBFC-F365191EF9FA}"/>
              </a:ext>
            </a:extLst>
          </p:cNvPr>
          <p:cNvSpPr txBox="1"/>
          <p:nvPr/>
        </p:nvSpPr>
        <p:spPr>
          <a:xfrm>
            <a:off x="1570867" y="1925158"/>
            <a:ext cx="4955061" cy="3007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patient may directly ask you.</a:t>
            </a:r>
            <a:b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AU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may have updates from consultants and your team. </a:t>
            </a:r>
            <a:b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AU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You’ve discussed with the team.</a:t>
            </a:r>
            <a:b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AU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You’ve used a tool like the SPICT.</a:t>
            </a:r>
            <a:r>
              <a:rPr lang="en-AU" sz="1600" i="0" baseline="3000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2,3</a:t>
            </a:r>
            <a:endParaRPr lang="en-AU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 descr="A person in a wheelchair&#10;&#10;AI-generated content may be incorrect.">
            <a:extLst>
              <a:ext uri="{FF2B5EF4-FFF2-40B4-BE49-F238E27FC236}">
                <a16:creationId xmlns:a16="http://schemas.microsoft.com/office/drawing/2014/main" id="{55B27C70-29E3-100A-D6FA-CBB35B8841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8" r="10594"/>
          <a:stretch/>
        </p:blipFill>
        <p:spPr>
          <a:xfrm>
            <a:off x="6986824" y="1915830"/>
            <a:ext cx="3847723" cy="302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39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68322-8421-F1E7-9ED4-FC9E1FAE5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A2F146-39E0-CC5C-C3E7-92D5DE1F33D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5124208"/>
            <a:ext cx="2629267" cy="1733792"/>
          </a:xfrm>
          <a:prstGeom prst="rect">
            <a:avLst/>
          </a:prstGeom>
        </p:spPr>
      </p:pic>
      <p:pic>
        <p:nvPicPr>
          <p:cNvPr id="6" name="Picture 5" descr="A logo for a hospital&#10;&#10;AI-generated content may be incorrect.">
            <a:extLst>
              <a:ext uri="{FF2B5EF4-FFF2-40B4-BE49-F238E27FC236}">
                <a16:creationId xmlns:a16="http://schemas.microsoft.com/office/drawing/2014/main" id="{DC501F18-CB45-5ED1-9CB2-1F5C200FB7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67" y="0"/>
            <a:ext cx="2174933" cy="10796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DB504D-1E09-4EB4-BFDE-9B8DA953A0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4980" y="1326631"/>
            <a:ext cx="8822040" cy="44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40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38B21-EEB0-ECBA-0FFA-9EBE8D832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62A916-F717-BB47-D355-3BDBF791EA9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5124208"/>
            <a:ext cx="2629267" cy="1733792"/>
          </a:xfrm>
          <a:prstGeom prst="rect">
            <a:avLst/>
          </a:prstGeom>
        </p:spPr>
      </p:pic>
      <p:pic>
        <p:nvPicPr>
          <p:cNvPr id="6" name="Picture 5" descr="A logo for a hospital&#10;&#10;AI-generated content may be incorrect.">
            <a:extLst>
              <a:ext uri="{FF2B5EF4-FFF2-40B4-BE49-F238E27FC236}">
                <a16:creationId xmlns:a16="http://schemas.microsoft.com/office/drawing/2014/main" id="{47EC1A0A-AAE7-27C5-8616-288DD5503E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67" y="0"/>
            <a:ext cx="2174933" cy="10796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D3F95B-C4D7-920F-17D8-B464C45F2B27}"/>
              </a:ext>
            </a:extLst>
          </p:cNvPr>
          <p:cNvSpPr txBox="1"/>
          <p:nvPr/>
        </p:nvSpPr>
        <p:spPr>
          <a:xfrm>
            <a:off x="1871684" y="1079620"/>
            <a:ext cx="6777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15845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Tips for facilitating conversations with patients</a:t>
            </a:r>
            <a:endParaRPr lang="en-AU" sz="2000" b="1" baseline="30000" dirty="0">
              <a:solidFill>
                <a:srgbClr val="15845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0568A2-4BA7-3900-81D4-DF87CDE8D845}"/>
              </a:ext>
            </a:extLst>
          </p:cNvPr>
          <p:cNvSpPr txBox="1"/>
          <p:nvPr/>
        </p:nvSpPr>
        <p:spPr>
          <a:xfrm>
            <a:off x="1727305" y="1850118"/>
            <a:ext cx="4933377" cy="3377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plain language.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Offer repeated explanations as requested.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Show the patient that they have your full attention.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Invite the patient to have a support person with them.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Respect the patient’s need for privacy.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speaking with the patient, be seated at a comfortable distance at the patient’s eye level.</a:t>
            </a:r>
            <a:r>
              <a:rPr lang="en-AU" sz="16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pic>
        <p:nvPicPr>
          <p:cNvPr id="10" name="Picture 9" descr="A person and person in a hospital bed&#10;&#10;Description automatically generated">
            <a:extLst>
              <a:ext uri="{FF2B5EF4-FFF2-40B4-BE49-F238E27FC236}">
                <a16:creationId xmlns:a16="http://schemas.microsoft.com/office/drawing/2014/main" id="{77309027-D10E-6B21-DEC8-8029AB4F8E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1541" r="42313" b="5895"/>
          <a:stretch/>
        </p:blipFill>
        <p:spPr>
          <a:xfrm>
            <a:off x="7551958" y="2269461"/>
            <a:ext cx="3552575" cy="285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9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1D7A3-2A93-25F9-60BE-53AEBCCAC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6799B8-DABF-D21E-A7ED-95041FE3D8C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5124208"/>
            <a:ext cx="2629267" cy="1733792"/>
          </a:xfrm>
          <a:prstGeom prst="rect">
            <a:avLst/>
          </a:prstGeom>
        </p:spPr>
      </p:pic>
      <p:pic>
        <p:nvPicPr>
          <p:cNvPr id="6" name="Picture 5" descr="A logo for a hospital&#10;&#10;AI-generated content may be incorrect.">
            <a:extLst>
              <a:ext uri="{FF2B5EF4-FFF2-40B4-BE49-F238E27FC236}">
                <a16:creationId xmlns:a16="http://schemas.microsoft.com/office/drawing/2014/main" id="{BC3444E4-05AE-1AA6-8068-6CD57F2D77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67" y="0"/>
            <a:ext cx="2174933" cy="10796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033090-C1AD-51BB-3EE4-E5646D718DAA}"/>
              </a:ext>
            </a:extLst>
          </p:cNvPr>
          <p:cNvSpPr txBox="1"/>
          <p:nvPr/>
        </p:nvSpPr>
        <p:spPr>
          <a:xfrm>
            <a:off x="2485270" y="988665"/>
            <a:ext cx="1884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sz="2000" b="1" i="0" dirty="0">
                <a:solidFill>
                  <a:srgbClr val="15845F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Be prepared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2E96C2-3043-3EB5-A649-5054E12E15D6}"/>
              </a:ext>
            </a:extLst>
          </p:cNvPr>
          <p:cNvSpPr txBox="1"/>
          <p:nvPr/>
        </p:nvSpPr>
        <p:spPr>
          <a:xfrm>
            <a:off x="2485270" y="1605010"/>
            <a:ext cx="7379573" cy="791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Unexpected questions or comments from patients and families are common…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E33626-4264-3541-F81B-2A18850E3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7252" y="2521982"/>
            <a:ext cx="7679815" cy="314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53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OLE_powerpoint template_October_2024" id="{6FF99560-F6E4-4F1C-BE39-32B288F62EF5}" vid="{3C187344-B028-44F5-8D78-682228A065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1007</Words>
  <Application>Microsoft Office PowerPoint</Application>
  <PresentationFormat>Widescreen</PresentationFormat>
  <Paragraphs>91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Aptos</vt:lpstr>
      <vt:lpstr>Arial</vt:lpstr>
      <vt:lpstr>Open Sans</vt:lpstr>
      <vt:lpstr>Office Theme</vt:lpstr>
      <vt:lpstr>PowerPoint Presentation</vt:lpstr>
      <vt:lpstr>Aims and objectives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Flinders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- Seminar Presentation</dc:title>
  <dc:subject>To develop an understanding of the importance of communication in end-of-life care.</dc:subject>
  <dc:creator>End-of-Life Essentials Project</dc:creator>
  <cp:keywords>seminar, communication, end-of-life care, training</cp:keywords>
  <cp:lastModifiedBy>Heather Grigg</cp:lastModifiedBy>
  <cp:revision>21</cp:revision>
  <dcterms:created xsi:type="dcterms:W3CDTF">2022-05-30T08:48:07Z</dcterms:created>
  <dcterms:modified xsi:type="dcterms:W3CDTF">2026-03-16T06:09:07Z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1033-2.7.0.4476</vt:lpwstr>
  </property>
</Properties>
</file>