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0" r:id="rId2"/>
    <p:sldId id="274" r:id="rId3"/>
    <p:sldId id="276" r:id="rId4"/>
    <p:sldId id="277" r:id="rId5"/>
    <p:sldId id="278" r:id="rId6"/>
    <p:sldId id="279" r:id="rId7"/>
    <p:sldId id="280" r:id="rId8"/>
    <p:sldId id="281" r:id="rId9"/>
    <p:sldId id="282" r:id="rId10"/>
    <p:sldId id="283" r:id="rId11"/>
    <p:sldId id="284" r:id="rId12"/>
    <p:sldId id="285" r:id="rId13"/>
    <p:sldId id="290" r:id="rId14"/>
    <p:sldId id="286" r:id="rId15"/>
    <p:sldId id="287" r:id="rId16"/>
    <p:sldId id="288" r:id="rId17"/>
    <p:sldId id="272" r:id="rId1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4A42CD7-95A4-4C01-8066-F6E4EFFE4548}" type="datetimeFigureOut">
              <a:rPr lang="en-AU" smtClean="0"/>
              <a:t>16/03/2026</a:t>
            </a:fld>
            <a:endParaRPr lang="en-AU"/>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7033763C-17C6-4A61-942D-1A9A142E4F1C}" type="slidenum">
              <a:rPr lang="en-AU" smtClean="0"/>
              <a:t>‹#›</a:t>
            </a:fld>
            <a:endParaRPr lang="en-AU"/>
          </a:p>
        </p:txBody>
      </p:sp>
    </p:spTree>
    <p:extLst>
      <p:ext uri="{BB962C8B-B14F-4D97-AF65-F5344CB8AC3E}">
        <p14:creationId xmlns:p14="http://schemas.microsoft.com/office/powerpoint/2010/main" val="166392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33763C-17C6-4A61-942D-1A9A142E4F1C}" type="slidenum">
              <a:rPr lang="en-AU" smtClean="0"/>
              <a:t>3</a:t>
            </a:fld>
            <a:endParaRPr lang="en-AU"/>
          </a:p>
        </p:txBody>
      </p:sp>
    </p:spTree>
    <p:extLst>
      <p:ext uri="{BB962C8B-B14F-4D97-AF65-F5344CB8AC3E}">
        <p14:creationId xmlns:p14="http://schemas.microsoft.com/office/powerpoint/2010/main" val="3909283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AF076-6DDE-1265-26D6-33887A2B2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1ED07-DDE2-4346-7123-13B84C10C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D180C-8811-6756-5CC1-4C94D9E5BC1B}"/>
              </a:ext>
            </a:extLst>
          </p:cNvPr>
          <p:cNvSpPr>
            <a:spLocks noGrp="1"/>
          </p:cNvSpPr>
          <p:nvPr>
            <p:ph type="body" idx="1"/>
          </p:nvPr>
        </p:nvSpPr>
        <p:spPr/>
        <p:txBody>
          <a:bodyPr/>
          <a:lstStyle/>
          <a:p>
            <a:pPr algn="l"/>
            <a:endParaRPr lang="en-AU" b="0" i="0" dirty="0">
              <a:solidFill>
                <a:srgbClr val="212529"/>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1C9CD5B9-3746-4C0E-9510-9EEC1A96217A}"/>
              </a:ext>
            </a:extLst>
          </p:cNvPr>
          <p:cNvSpPr>
            <a:spLocks noGrp="1"/>
          </p:cNvSpPr>
          <p:nvPr>
            <p:ph type="sldNum" sz="quarter" idx="5"/>
          </p:nvPr>
        </p:nvSpPr>
        <p:spPr/>
        <p:txBody>
          <a:bodyPr/>
          <a:lstStyle/>
          <a:p>
            <a:fld id="{7033763C-17C6-4A61-942D-1A9A142E4F1C}" type="slidenum">
              <a:rPr lang="en-AU" smtClean="0"/>
              <a:t>13</a:t>
            </a:fld>
            <a:endParaRPr lang="en-AU"/>
          </a:p>
        </p:txBody>
      </p:sp>
    </p:spTree>
    <p:extLst>
      <p:ext uri="{BB962C8B-B14F-4D97-AF65-F5344CB8AC3E}">
        <p14:creationId xmlns:p14="http://schemas.microsoft.com/office/powerpoint/2010/main" val="18188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F037-959A-DC2D-EE87-0E95CC8E0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562EB-7C5F-1CDB-7CFA-C3200A743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09278-EC85-FF58-4CB9-4DEAB196B9F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7FD611-AC7C-A074-6D4F-7A19A8000EE6}"/>
              </a:ext>
            </a:extLst>
          </p:cNvPr>
          <p:cNvSpPr>
            <a:spLocks noGrp="1"/>
          </p:cNvSpPr>
          <p:nvPr>
            <p:ph type="sldNum" sz="quarter" idx="5"/>
          </p:nvPr>
        </p:nvSpPr>
        <p:spPr/>
        <p:txBody>
          <a:bodyPr/>
          <a:lstStyle/>
          <a:p>
            <a:fld id="{7033763C-17C6-4A61-942D-1A9A142E4F1C}" type="slidenum">
              <a:rPr lang="en-AU" smtClean="0"/>
              <a:t>14</a:t>
            </a:fld>
            <a:endParaRPr lang="en-AU"/>
          </a:p>
        </p:txBody>
      </p:sp>
    </p:spTree>
    <p:extLst>
      <p:ext uri="{BB962C8B-B14F-4D97-AF65-F5344CB8AC3E}">
        <p14:creationId xmlns:p14="http://schemas.microsoft.com/office/powerpoint/2010/main" val="86115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E8A4C-C381-A1D7-6CE2-52D3C3C38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F66BA-0C4E-2742-1EFA-DF62B2355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DF94E-3F6C-7EEC-9E05-D3D9565725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74489AE-6FF4-7BC5-8DC4-66BCCA7511F9}"/>
              </a:ext>
            </a:extLst>
          </p:cNvPr>
          <p:cNvSpPr>
            <a:spLocks noGrp="1"/>
          </p:cNvSpPr>
          <p:nvPr>
            <p:ph type="sldNum" sz="quarter" idx="5"/>
          </p:nvPr>
        </p:nvSpPr>
        <p:spPr/>
        <p:txBody>
          <a:bodyPr/>
          <a:lstStyle/>
          <a:p>
            <a:fld id="{7033763C-17C6-4A61-942D-1A9A142E4F1C}" type="slidenum">
              <a:rPr lang="en-AU" smtClean="0"/>
              <a:t>15</a:t>
            </a:fld>
            <a:endParaRPr lang="en-AU"/>
          </a:p>
        </p:txBody>
      </p:sp>
    </p:spTree>
    <p:extLst>
      <p:ext uri="{BB962C8B-B14F-4D97-AF65-F5344CB8AC3E}">
        <p14:creationId xmlns:p14="http://schemas.microsoft.com/office/powerpoint/2010/main" val="410323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6B968-524F-25D9-1A34-89487502A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6D0DD-C543-3FBC-0436-93E729EB9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472D6-3700-B752-805F-128F15972ED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12F950A-F137-46C8-8F5B-59F9B0EF1D44}"/>
              </a:ext>
            </a:extLst>
          </p:cNvPr>
          <p:cNvSpPr>
            <a:spLocks noGrp="1"/>
          </p:cNvSpPr>
          <p:nvPr>
            <p:ph type="sldNum" sz="quarter" idx="5"/>
          </p:nvPr>
        </p:nvSpPr>
        <p:spPr/>
        <p:txBody>
          <a:bodyPr/>
          <a:lstStyle/>
          <a:p>
            <a:fld id="{7033763C-17C6-4A61-942D-1A9A142E4F1C}" type="slidenum">
              <a:rPr lang="en-AU" smtClean="0"/>
              <a:t>16</a:t>
            </a:fld>
            <a:endParaRPr lang="en-AU"/>
          </a:p>
        </p:txBody>
      </p:sp>
    </p:spTree>
    <p:extLst>
      <p:ext uri="{BB962C8B-B14F-4D97-AF65-F5344CB8AC3E}">
        <p14:creationId xmlns:p14="http://schemas.microsoft.com/office/powerpoint/2010/main" val="108782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33763C-17C6-4A61-942D-1A9A142E4F1C}" type="slidenum">
              <a:rPr lang="en-AU" smtClean="0"/>
              <a:t>5</a:t>
            </a:fld>
            <a:endParaRPr lang="en-AU"/>
          </a:p>
        </p:txBody>
      </p:sp>
    </p:spTree>
    <p:extLst>
      <p:ext uri="{BB962C8B-B14F-4D97-AF65-F5344CB8AC3E}">
        <p14:creationId xmlns:p14="http://schemas.microsoft.com/office/powerpoint/2010/main" val="197481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CE7A3-32E4-B444-CF1E-6D54D5291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9F431-9D9E-BE21-DCEE-6F22EBFAC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FC57E-1904-5F04-13C0-CCC9DF4DDD8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BBA3E5E-D922-5652-BB6B-5C7321CF7F60}"/>
              </a:ext>
            </a:extLst>
          </p:cNvPr>
          <p:cNvSpPr>
            <a:spLocks noGrp="1"/>
          </p:cNvSpPr>
          <p:nvPr>
            <p:ph type="sldNum" sz="quarter" idx="5"/>
          </p:nvPr>
        </p:nvSpPr>
        <p:spPr/>
        <p:txBody>
          <a:bodyPr/>
          <a:lstStyle/>
          <a:p>
            <a:fld id="{7033763C-17C6-4A61-942D-1A9A142E4F1C}" type="slidenum">
              <a:rPr lang="en-AU" smtClean="0"/>
              <a:t>6</a:t>
            </a:fld>
            <a:endParaRPr lang="en-AU"/>
          </a:p>
        </p:txBody>
      </p:sp>
    </p:spTree>
    <p:extLst>
      <p:ext uri="{BB962C8B-B14F-4D97-AF65-F5344CB8AC3E}">
        <p14:creationId xmlns:p14="http://schemas.microsoft.com/office/powerpoint/2010/main" val="184657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9362D-644C-10D0-F8E7-5A7225080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A83CA-65DE-D831-EF1F-8D5E1CC1E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79527-754B-2286-6B6D-3F0928AA8C5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9B9FD5C-F1E6-9577-8A6F-91D975440A8A}"/>
              </a:ext>
            </a:extLst>
          </p:cNvPr>
          <p:cNvSpPr>
            <a:spLocks noGrp="1"/>
          </p:cNvSpPr>
          <p:nvPr>
            <p:ph type="sldNum" sz="quarter" idx="5"/>
          </p:nvPr>
        </p:nvSpPr>
        <p:spPr/>
        <p:txBody>
          <a:bodyPr/>
          <a:lstStyle/>
          <a:p>
            <a:fld id="{7033763C-17C6-4A61-942D-1A9A142E4F1C}" type="slidenum">
              <a:rPr lang="en-AU" smtClean="0"/>
              <a:t>7</a:t>
            </a:fld>
            <a:endParaRPr lang="en-AU"/>
          </a:p>
        </p:txBody>
      </p:sp>
    </p:spTree>
    <p:extLst>
      <p:ext uri="{BB962C8B-B14F-4D97-AF65-F5344CB8AC3E}">
        <p14:creationId xmlns:p14="http://schemas.microsoft.com/office/powerpoint/2010/main" val="396523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33B8-F9A0-00DC-97D1-27E1C107C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4E1A8-483B-0DE5-3596-81D5A8FCA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AE4E1-8337-D63D-0F2E-DA5DB96006E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4F19515-A9A3-E0C5-B1EC-9C78A8854E41}"/>
              </a:ext>
            </a:extLst>
          </p:cNvPr>
          <p:cNvSpPr>
            <a:spLocks noGrp="1"/>
          </p:cNvSpPr>
          <p:nvPr>
            <p:ph type="sldNum" sz="quarter" idx="5"/>
          </p:nvPr>
        </p:nvSpPr>
        <p:spPr/>
        <p:txBody>
          <a:bodyPr/>
          <a:lstStyle/>
          <a:p>
            <a:fld id="{7033763C-17C6-4A61-942D-1A9A142E4F1C}" type="slidenum">
              <a:rPr lang="en-AU" smtClean="0"/>
              <a:t>8</a:t>
            </a:fld>
            <a:endParaRPr lang="en-AU"/>
          </a:p>
        </p:txBody>
      </p:sp>
    </p:spTree>
    <p:extLst>
      <p:ext uri="{BB962C8B-B14F-4D97-AF65-F5344CB8AC3E}">
        <p14:creationId xmlns:p14="http://schemas.microsoft.com/office/powerpoint/2010/main" val="71634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75D11-D906-AE2A-0EBD-5C636E0B0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4F017-F87B-3134-708A-E1EC9D7BF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C1C0A-AFA9-3A9A-52E1-2F5D4F137C4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A0AA161-89F2-7E7F-063C-87A85456C1CC}"/>
              </a:ext>
            </a:extLst>
          </p:cNvPr>
          <p:cNvSpPr>
            <a:spLocks noGrp="1"/>
          </p:cNvSpPr>
          <p:nvPr>
            <p:ph type="sldNum" sz="quarter" idx="5"/>
          </p:nvPr>
        </p:nvSpPr>
        <p:spPr/>
        <p:txBody>
          <a:bodyPr/>
          <a:lstStyle/>
          <a:p>
            <a:fld id="{7033763C-17C6-4A61-942D-1A9A142E4F1C}" type="slidenum">
              <a:rPr lang="en-AU" smtClean="0"/>
              <a:t>9</a:t>
            </a:fld>
            <a:endParaRPr lang="en-AU"/>
          </a:p>
        </p:txBody>
      </p:sp>
    </p:spTree>
    <p:extLst>
      <p:ext uri="{BB962C8B-B14F-4D97-AF65-F5344CB8AC3E}">
        <p14:creationId xmlns:p14="http://schemas.microsoft.com/office/powerpoint/2010/main" val="415160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89118-A197-9B61-5641-0F1919F8B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09306-2693-0033-4A2E-9C936DFC9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5135A-37CB-6024-01D7-F9F4E5B104B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5B05EC0-4C82-3365-3A08-EE41CA1E0E15}"/>
              </a:ext>
            </a:extLst>
          </p:cNvPr>
          <p:cNvSpPr>
            <a:spLocks noGrp="1"/>
          </p:cNvSpPr>
          <p:nvPr>
            <p:ph type="sldNum" sz="quarter" idx="5"/>
          </p:nvPr>
        </p:nvSpPr>
        <p:spPr/>
        <p:txBody>
          <a:bodyPr/>
          <a:lstStyle/>
          <a:p>
            <a:fld id="{7033763C-17C6-4A61-942D-1A9A142E4F1C}" type="slidenum">
              <a:rPr lang="en-AU" smtClean="0"/>
              <a:t>10</a:t>
            </a:fld>
            <a:endParaRPr lang="en-AU"/>
          </a:p>
        </p:txBody>
      </p:sp>
    </p:spTree>
    <p:extLst>
      <p:ext uri="{BB962C8B-B14F-4D97-AF65-F5344CB8AC3E}">
        <p14:creationId xmlns:p14="http://schemas.microsoft.com/office/powerpoint/2010/main" val="267104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E08A4-09E4-77B0-A1D7-2F12041D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416C5-C6B1-2FEA-FF65-730AF1F35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4AB74-1B89-985E-525F-A8D3FF55E09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33F8785-0568-B442-82F5-A764A87F833B}"/>
              </a:ext>
            </a:extLst>
          </p:cNvPr>
          <p:cNvSpPr>
            <a:spLocks noGrp="1"/>
          </p:cNvSpPr>
          <p:nvPr>
            <p:ph type="sldNum" sz="quarter" idx="5"/>
          </p:nvPr>
        </p:nvSpPr>
        <p:spPr/>
        <p:txBody>
          <a:bodyPr/>
          <a:lstStyle/>
          <a:p>
            <a:fld id="{7033763C-17C6-4A61-942D-1A9A142E4F1C}" type="slidenum">
              <a:rPr lang="en-AU" smtClean="0"/>
              <a:t>11</a:t>
            </a:fld>
            <a:endParaRPr lang="en-AU"/>
          </a:p>
        </p:txBody>
      </p:sp>
    </p:spTree>
    <p:extLst>
      <p:ext uri="{BB962C8B-B14F-4D97-AF65-F5344CB8AC3E}">
        <p14:creationId xmlns:p14="http://schemas.microsoft.com/office/powerpoint/2010/main" val="26918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C901-D573-6FBA-B92D-670A04EC3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193DD-81B3-25E0-2499-EBFC1E794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0FF16-E76E-055A-C432-E4AB06C4FBAC}"/>
              </a:ext>
            </a:extLst>
          </p:cNvPr>
          <p:cNvSpPr>
            <a:spLocks noGrp="1"/>
          </p:cNvSpPr>
          <p:nvPr>
            <p:ph type="body" idx="1"/>
          </p:nvPr>
        </p:nvSpPr>
        <p:spPr/>
        <p:txBody>
          <a:bodyPr/>
          <a:lstStyle/>
          <a:p>
            <a:pPr algn="l"/>
            <a:endParaRPr lang="en-AU" b="0" i="0" dirty="0">
              <a:solidFill>
                <a:srgbClr val="212529"/>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35AA093C-BBD7-2DB2-10D0-83D8D62ABD2D}"/>
              </a:ext>
            </a:extLst>
          </p:cNvPr>
          <p:cNvSpPr>
            <a:spLocks noGrp="1"/>
          </p:cNvSpPr>
          <p:nvPr>
            <p:ph type="sldNum" sz="quarter" idx="5"/>
          </p:nvPr>
        </p:nvSpPr>
        <p:spPr/>
        <p:txBody>
          <a:bodyPr/>
          <a:lstStyle/>
          <a:p>
            <a:fld id="{7033763C-17C6-4A61-942D-1A9A142E4F1C}" type="slidenum">
              <a:rPr lang="en-AU" smtClean="0"/>
              <a:t>12</a:t>
            </a:fld>
            <a:endParaRPr lang="en-AU"/>
          </a:p>
        </p:txBody>
      </p:sp>
    </p:spTree>
    <p:extLst>
      <p:ext uri="{BB962C8B-B14F-4D97-AF65-F5344CB8AC3E}">
        <p14:creationId xmlns:p14="http://schemas.microsoft.com/office/powerpoint/2010/main" val="133956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422"/>
            <a:ext cx="9144000" cy="2387723"/>
          </a:xfrm>
        </p:spPr>
        <p:txBody>
          <a:bodyPr anchor="b"/>
          <a:lstStyle>
            <a:lvl1pPr algn="ctr">
              <a:defRPr sz="6000">
                <a:latin typeface="Aptos" panose="020B00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225"/>
            <a:ext cx="9144000" cy="1655847"/>
          </a:xfrm>
        </p:spPr>
        <p:txBody>
          <a:bodyPr/>
          <a:lstStyle>
            <a:lvl1pPr marL="0" indent="0" algn="ctr">
              <a:buNone/>
              <a:defRPr sz="2400">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en-US" dirty="0"/>
              <a:t>Click to edit Master subtitle style</a:t>
            </a:r>
          </a:p>
        </p:txBody>
      </p:sp>
      <p:sp>
        <p:nvSpPr>
          <p:cNvPr id="8" name="TextBox 7">
            <a:extLst>
              <a:ext uri="{FF2B5EF4-FFF2-40B4-BE49-F238E27FC236}">
                <a16:creationId xmlns:a16="http://schemas.microsoft.com/office/drawing/2014/main" id="{332ED958-A00F-9F76-C8F4-5A3E46BB2CBC}"/>
              </a:ext>
            </a:extLst>
          </p:cNvPr>
          <p:cNvSpPr txBox="1"/>
          <p:nvPr userDrawn="1"/>
        </p:nvSpPr>
        <p:spPr>
          <a:xfrm>
            <a:off x="3863767" y="6095987"/>
            <a:ext cx="4464466" cy="678391"/>
          </a:xfrm>
          <a:prstGeom prst="rect">
            <a:avLst/>
          </a:prstGeom>
          <a:noFill/>
        </p:spPr>
        <p:txBody>
          <a:bodyPr wrap="square">
            <a:spAutoFit/>
          </a:bodyPr>
          <a:lstStyle/>
          <a:p>
            <a:pPr algn="ctr">
              <a:lnSpc>
                <a:spcPct val="107000"/>
              </a:lnSpc>
              <a:spcAft>
                <a:spcPts val="800"/>
              </a:spcAft>
            </a:pPr>
            <a:r>
              <a:rPr lang="en-US" sz="1200" kern="100" dirty="0">
                <a:solidFill>
                  <a:srgbClr val="186487"/>
                </a:solidFill>
                <a:latin typeface="Aptos" panose="020B0004020202020204" pitchFamily="34" charset="0"/>
                <a:ea typeface="Calibri" panose="020F0502020204030204" pitchFamily="34" charset="0"/>
                <a:cs typeface="Times New Roman" panose="02020603050405020304" pitchFamily="18" charset="0"/>
              </a:rPr>
              <a:t>End-of-Life Essentials (EOLE) is a National Palliative Care Project funded by the Australian Government Department of Health, Disability and Ageing, and delivered by Flinders University.</a:t>
            </a:r>
            <a:endParaRPr lang="en-AU" sz="1200" kern="100" dirty="0">
              <a:solidFill>
                <a:srgbClr val="186487"/>
              </a:solidFill>
              <a:latin typeface="Aptos" panose="020B0004020202020204" pitchFamily="34" charset="0"/>
              <a:ea typeface="Calibri" panose="020F0502020204030204" pitchFamily="34" charset="0"/>
              <a:cs typeface="Times New Roman" panose="02020603050405020304" pitchFamily="18" charset="0"/>
            </a:endParaRPr>
          </a:p>
        </p:txBody>
      </p:sp>
      <p:pic>
        <p:nvPicPr>
          <p:cNvPr id="11" name="Picture 10" descr="A logo for a hospital&#10;&#10;AI-generated content may be incorrect.">
            <a:extLst>
              <a:ext uri="{FF2B5EF4-FFF2-40B4-BE49-F238E27FC236}">
                <a16:creationId xmlns:a16="http://schemas.microsoft.com/office/drawing/2014/main" id="{9D69A407-25A5-CCE1-96C3-A7077F3DA7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14" name="Picture 13">
            <a:extLst>
              <a:ext uri="{FF2B5EF4-FFF2-40B4-BE49-F238E27FC236}">
                <a16:creationId xmlns:a16="http://schemas.microsoft.com/office/drawing/2014/main" id="{D9B87C84-5148-C91E-AB1E-03A793E57585}"/>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15" name="Picture 14">
            <a:extLst>
              <a:ext uri="{FF2B5EF4-FFF2-40B4-BE49-F238E27FC236}">
                <a16:creationId xmlns:a16="http://schemas.microsoft.com/office/drawing/2014/main" id="{2071C860-DC48-E68A-2798-6E080BB42B15}"/>
              </a:ext>
            </a:extLst>
          </p:cNvPr>
          <p:cNvPicPr>
            <a:picLocks noChangeAspect="1"/>
          </p:cNvPicPr>
          <p:nvPr userDrawn="1"/>
        </p:nvPicPr>
        <p:blipFill rotWithShape="1">
          <a:blip r:embed="rId4"/>
          <a:srcRect r="7538"/>
          <a:stretch/>
        </p:blipFill>
        <p:spPr>
          <a:xfrm>
            <a:off x="10085215" y="6095987"/>
            <a:ext cx="2038635" cy="7015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44"/>
            <a:ext cx="10515600" cy="581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3/16/2026</a:t>
            </a:fld>
            <a:endParaRPr lang="en-US"/>
          </a:p>
        </p:txBody>
      </p:sp>
      <p:sp>
        <p:nvSpPr>
          <p:cNvPr id="4" name="Footer Placeholder 3"/>
          <p:cNvSpPr>
            <a:spLocks noGrp="1"/>
          </p:cNvSpPr>
          <p:nvPr>
            <p:ph type="ftr" sz="quarter" idx="11"/>
          </p:nvPr>
        </p:nvSpPr>
        <p:spPr>
          <a:xfrm>
            <a:off x="4038600" y="6356678"/>
            <a:ext cx="4114800" cy="365144"/>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logo for a hospital&#10;&#10;AI-generated content may be incorrect.">
            <a:extLst>
              <a:ext uri="{FF2B5EF4-FFF2-40B4-BE49-F238E27FC236}">
                <a16:creationId xmlns:a16="http://schemas.microsoft.com/office/drawing/2014/main" id="{328C2F97-F737-D1DC-3175-E4A2382E35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9" name="Picture 8">
            <a:extLst>
              <a:ext uri="{FF2B5EF4-FFF2-40B4-BE49-F238E27FC236}">
                <a16:creationId xmlns:a16="http://schemas.microsoft.com/office/drawing/2014/main" id="{F0C19A14-C7E9-408F-0F76-71C41684D58A}"/>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10" name="Picture 9">
            <a:extLst>
              <a:ext uri="{FF2B5EF4-FFF2-40B4-BE49-F238E27FC236}">
                <a16:creationId xmlns:a16="http://schemas.microsoft.com/office/drawing/2014/main" id="{FDF169DD-2389-2D29-0F9F-6E5BCACAF573}"/>
              </a:ext>
            </a:extLst>
          </p:cNvPr>
          <p:cNvPicPr>
            <a:picLocks noChangeAspect="1"/>
          </p:cNvPicPr>
          <p:nvPr userDrawn="1"/>
        </p:nvPicPr>
        <p:blipFill rotWithShape="1">
          <a:blip r:embed="rId4"/>
          <a:srcRect r="7538"/>
          <a:stretch/>
        </p:blipFill>
        <p:spPr>
          <a:xfrm>
            <a:off x="10085215" y="6095987"/>
            <a:ext cx="2038635" cy="701537"/>
          </a:xfrm>
          <a:prstGeom prst="rect">
            <a:avLst/>
          </a:prstGeom>
        </p:spPr>
      </p:pic>
      <p:pic>
        <p:nvPicPr>
          <p:cNvPr id="11" name="Picture 10" descr="A logo for a hospital&#10;&#10;AI-generated content may be incorrect.">
            <a:extLst>
              <a:ext uri="{FF2B5EF4-FFF2-40B4-BE49-F238E27FC236}">
                <a16:creationId xmlns:a16="http://schemas.microsoft.com/office/drawing/2014/main" id="{984FDF75-2DD1-61C1-950E-85A2A7EBB9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5" y="0"/>
            <a:ext cx="2174933" cy="10796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26"/>
            <a:ext cx="10515600" cy="2852884"/>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700"/>
            <a:ext cx="10515600"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3/16/2026</a:t>
            </a:fld>
            <a:endParaRPr lang="en-US"/>
          </a:p>
        </p:txBody>
      </p:sp>
      <p:sp>
        <p:nvSpPr>
          <p:cNvPr id="5" name="Footer Placeholder 4"/>
          <p:cNvSpPr>
            <a:spLocks noGrp="1"/>
          </p:cNvSpPr>
          <p:nvPr>
            <p:ph type="ftr" sz="quarter" idx="11"/>
          </p:nvPr>
        </p:nvSpPr>
        <p:spPr>
          <a:xfrm>
            <a:off x="4038600" y="6356678"/>
            <a:ext cx="4114800" cy="365144"/>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pic>
        <p:nvPicPr>
          <p:cNvPr id="7" name="Picture 6" descr="A logo for a hospital&#10;&#10;AI-generated content may be incorrect.">
            <a:extLst>
              <a:ext uri="{FF2B5EF4-FFF2-40B4-BE49-F238E27FC236}">
                <a16:creationId xmlns:a16="http://schemas.microsoft.com/office/drawing/2014/main" id="{041676E5-618B-23B6-D64F-081088FBF0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8" name="Picture 7">
            <a:extLst>
              <a:ext uri="{FF2B5EF4-FFF2-40B4-BE49-F238E27FC236}">
                <a16:creationId xmlns:a16="http://schemas.microsoft.com/office/drawing/2014/main" id="{40E5A900-BF0A-4C81-40EE-22923C7131B3}"/>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9" name="Picture 8">
            <a:extLst>
              <a:ext uri="{FF2B5EF4-FFF2-40B4-BE49-F238E27FC236}">
                <a16:creationId xmlns:a16="http://schemas.microsoft.com/office/drawing/2014/main" id="{769207E2-46A7-530F-31BF-C593917C48D3}"/>
              </a:ext>
            </a:extLst>
          </p:cNvPr>
          <p:cNvPicPr>
            <a:picLocks noChangeAspect="1"/>
          </p:cNvPicPr>
          <p:nvPr userDrawn="1"/>
        </p:nvPicPr>
        <p:blipFill rotWithShape="1">
          <a:blip r:embed="rId4"/>
          <a:srcRect r="7538"/>
          <a:stretch/>
        </p:blipFill>
        <p:spPr>
          <a:xfrm>
            <a:off x="10085215" y="6095987"/>
            <a:ext cx="2038635" cy="7015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719"/>
            <a:ext cx="5181600" cy="4351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719"/>
            <a:ext cx="51816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3/16/2026</a:t>
            </a:fld>
            <a:endParaRPr lang="en-US"/>
          </a:p>
        </p:txBody>
      </p:sp>
      <p:sp>
        <p:nvSpPr>
          <p:cNvPr id="6" name="Footer Placeholder 5"/>
          <p:cNvSpPr>
            <a:spLocks noGrp="1"/>
          </p:cNvSpPr>
          <p:nvPr>
            <p:ph type="ftr" sz="quarter" idx="11"/>
          </p:nvPr>
        </p:nvSpPr>
        <p:spPr>
          <a:xfrm>
            <a:off x="4038600" y="6356678"/>
            <a:ext cx="4114800" cy="365144"/>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pic>
        <p:nvPicPr>
          <p:cNvPr id="8" name="Picture 7" descr="A logo for a hospital&#10;&#10;AI-generated content may be incorrect.">
            <a:extLst>
              <a:ext uri="{FF2B5EF4-FFF2-40B4-BE49-F238E27FC236}">
                <a16:creationId xmlns:a16="http://schemas.microsoft.com/office/drawing/2014/main" id="{2CBEE137-5C04-32E0-CEC3-81FA47D95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9" name="Picture 8">
            <a:extLst>
              <a:ext uri="{FF2B5EF4-FFF2-40B4-BE49-F238E27FC236}">
                <a16:creationId xmlns:a16="http://schemas.microsoft.com/office/drawing/2014/main" id="{50C3B963-C4CE-AEB7-D219-9D2E3C151113}"/>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10" name="Picture 9">
            <a:extLst>
              <a:ext uri="{FF2B5EF4-FFF2-40B4-BE49-F238E27FC236}">
                <a16:creationId xmlns:a16="http://schemas.microsoft.com/office/drawing/2014/main" id="{ECB5CC64-9F04-8D24-8DEC-16F4382E7AFF}"/>
              </a:ext>
            </a:extLst>
          </p:cNvPr>
          <p:cNvPicPr>
            <a:picLocks noChangeAspect="1"/>
          </p:cNvPicPr>
          <p:nvPr userDrawn="1"/>
        </p:nvPicPr>
        <p:blipFill rotWithShape="1">
          <a:blip r:embed="rId4"/>
          <a:srcRect r="7538"/>
          <a:stretch/>
        </p:blipFill>
        <p:spPr>
          <a:xfrm>
            <a:off x="10085215" y="6095987"/>
            <a:ext cx="2038635" cy="7015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4"/>
            <a:ext cx="10515600" cy="1325631"/>
          </a:xfrm>
        </p:spPr>
        <p:txBody>
          <a:bodyPr/>
          <a:lstStyle/>
          <a:p>
            <a:r>
              <a:rPr lang="en-US"/>
              <a:t>Click to edit Master title style</a:t>
            </a:r>
          </a:p>
        </p:txBody>
      </p:sp>
      <p:sp>
        <p:nvSpPr>
          <p:cNvPr id="3" name="Text Placeholder 2"/>
          <p:cNvSpPr>
            <a:spLocks noGrp="1"/>
          </p:cNvSpPr>
          <p:nvPr>
            <p:ph type="body" idx="1"/>
          </p:nvPr>
        </p:nvSpPr>
        <p:spPr>
          <a:xfrm>
            <a:off x="839788" y="1681251"/>
            <a:ext cx="5157787"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204"/>
            <a:ext cx="5157787"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251"/>
            <a:ext cx="5183188"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204"/>
            <a:ext cx="5183188"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3/16/2026</a:t>
            </a:fld>
            <a:endParaRPr lang="en-US"/>
          </a:p>
        </p:txBody>
      </p:sp>
      <p:sp>
        <p:nvSpPr>
          <p:cNvPr id="8" name="Footer Placeholder 7"/>
          <p:cNvSpPr>
            <a:spLocks noGrp="1"/>
          </p:cNvSpPr>
          <p:nvPr>
            <p:ph type="ftr" sz="quarter" idx="11"/>
          </p:nvPr>
        </p:nvSpPr>
        <p:spPr>
          <a:xfrm>
            <a:off x="4038600" y="6356678"/>
            <a:ext cx="4114800" cy="365144"/>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pic>
        <p:nvPicPr>
          <p:cNvPr id="10" name="Picture 9">
            <a:extLst>
              <a:ext uri="{FF2B5EF4-FFF2-40B4-BE49-F238E27FC236}">
                <a16:creationId xmlns:a16="http://schemas.microsoft.com/office/drawing/2014/main" id="{21A48F10-23DD-32FE-3B59-AFB37638A306}"/>
              </a:ext>
            </a:extLst>
          </p:cNvPr>
          <p:cNvPicPr>
            <a:picLocks noChangeAspect="1"/>
          </p:cNvPicPr>
          <p:nvPr userDrawn="1"/>
        </p:nvPicPr>
        <p:blipFill rotWithShape="1">
          <a:blip r:embed="rId2"/>
          <a:srcRect r="7538"/>
          <a:stretch/>
        </p:blipFill>
        <p:spPr>
          <a:xfrm>
            <a:off x="10085215" y="6095987"/>
            <a:ext cx="2038635" cy="701537"/>
          </a:xfrm>
          <a:prstGeom prst="rect">
            <a:avLst/>
          </a:prstGeom>
        </p:spPr>
      </p:pic>
      <p:pic>
        <p:nvPicPr>
          <p:cNvPr id="11" name="Picture 10">
            <a:extLst>
              <a:ext uri="{FF2B5EF4-FFF2-40B4-BE49-F238E27FC236}">
                <a16:creationId xmlns:a16="http://schemas.microsoft.com/office/drawing/2014/main" id="{65177731-FA62-0646-1F60-CE94D73B157C}"/>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12" name="Picture 11" descr="A logo for a hospital&#10;&#10;AI-generated content may be incorrect.">
            <a:extLst>
              <a:ext uri="{FF2B5EF4-FFF2-40B4-BE49-F238E27FC236}">
                <a16:creationId xmlns:a16="http://schemas.microsoft.com/office/drawing/2014/main" id="{A97D31FF-E534-5832-9D33-03D6B2A32F3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A logo for a hospital&#10;&#10;AI-generated content may be incorrect.">
            <a:extLst>
              <a:ext uri="{FF2B5EF4-FFF2-40B4-BE49-F238E27FC236}">
                <a16:creationId xmlns:a16="http://schemas.microsoft.com/office/drawing/2014/main" id="{04D8BEF6-560A-B5DB-F1D7-12A02DC0F0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7" name="Picture 6" descr="A logo of a tree&#10;&#10;AI-generated content may be incorrect.">
            <a:extLst>
              <a:ext uri="{FF2B5EF4-FFF2-40B4-BE49-F238E27FC236}">
                <a16:creationId xmlns:a16="http://schemas.microsoft.com/office/drawing/2014/main" id="{F023F52C-7122-6F78-54CE-791FD7546D15}"/>
              </a:ext>
            </a:extLst>
          </p:cNvPr>
          <p:cNvPicPr>
            <a:picLocks noChangeAspect="1"/>
          </p:cNvPicPr>
          <p:nvPr userDrawn="1"/>
        </p:nvPicPr>
        <p:blipFill>
          <a:blip r:embed="rId3" cstate="print">
            <a:alphaModFix amt="35000"/>
            <a:extLst>
              <a:ext uri="{28A0092B-C50C-407E-A947-70E740481C1C}">
                <a14:useLocalDpi xmlns:a14="http://schemas.microsoft.com/office/drawing/2010/main" val="0"/>
              </a:ext>
            </a:extLst>
          </a:blip>
          <a:srcRect l="9848" b="6409"/>
          <a:stretch>
            <a:fillRect/>
          </a:stretch>
        </p:blipFill>
        <p:spPr>
          <a:xfrm>
            <a:off x="-1" y="3238857"/>
            <a:ext cx="4538429" cy="3619143"/>
          </a:xfrm>
          <a:prstGeom prst="rect">
            <a:avLst/>
          </a:prstGeom>
        </p:spPr>
      </p:pic>
      <p:sp>
        <p:nvSpPr>
          <p:cNvPr id="8" name="Title 1">
            <a:extLst>
              <a:ext uri="{FF2B5EF4-FFF2-40B4-BE49-F238E27FC236}">
                <a16:creationId xmlns:a16="http://schemas.microsoft.com/office/drawing/2014/main" id="{D3B1B47E-4CCE-7624-2847-14715242AF3B}"/>
              </a:ext>
            </a:extLst>
          </p:cNvPr>
          <p:cNvSpPr>
            <a:spLocks noGrp="1"/>
          </p:cNvSpPr>
          <p:nvPr>
            <p:ph type="title"/>
          </p:nvPr>
        </p:nvSpPr>
        <p:spPr>
          <a:xfrm>
            <a:off x="3134348" y="2546287"/>
            <a:ext cx="5923304" cy="527977"/>
          </a:xfrm>
        </p:spPr>
        <p:txBody>
          <a:bodyPr/>
          <a:lstStyle>
            <a:lvl1pPr>
              <a:defRPr sz="3600"/>
            </a:lvl1pPr>
          </a:lstStyle>
          <a:p>
            <a:r>
              <a:rPr lang="en-US" dirty="0"/>
              <a:t>Click to edit Master title style</a:t>
            </a:r>
          </a:p>
        </p:txBody>
      </p:sp>
      <p:pic>
        <p:nvPicPr>
          <p:cNvPr id="9" name="Picture 8">
            <a:extLst>
              <a:ext uri="{FF2B5EF4-FFF2-40B4-BE49-F238E27FC236}">
                <a16:creationId xmlns:a16="http://schemas.microsoft.com/office/drawing/2014/main" id="{C78E0865-E0ED-1933-BED1-B0A42BE21901}"/>
              </a:ext>
            </a:extLst>
          </p:cNvPr>
          <p:cNvPicPr>
            <a:picLocks noChangeAspect="1"/>
          </p:cNvPicPr>
          <p:nvPr userDrawn="1"/>
        </p:nvPicPr>
        <p:blipFill rotWithShape="1">
          <a:blip r:embed="rId4">
            <a:alphaModFix amt="50000"/>
          </a:blip>
          <a:srcRect r="7538"/>
          <a:stretch/>
        </p:blipFill>
        <p:spPr>
          <a:xfrm>
            <a:off x="10085215" y="6095987"/>
            <a:ext cx="2038635" cy="701537"/>
          </a:xfrm>
          <a:prstGeom prst="rect">
            <a:avLst/>
          </a:prstGeom>
        </p:spPr>
      </p:pic>
      <p:sp>
        <p:nvSpPr>
          <p:cNvPr id="10" name="TextBox 9">
            <a:extLst>
              <a:ext uri="{FF2B5EF4-FFF2-40B4-BE49-F238E27FC236}">
                <a16:creationId xmlns:a16="http://schemas.microsoft.com/office/drawing/2014/main" id="{F06E9756-E82F-874A-D182-651B449B30C2}"/>
              </a:ext>
            </a:extLst>
          </p:cNvPr>
          <p:cNvSpPr txBox="1"/>
          <p:nvPr userDrawn="1"/>
        </p:nvSpPr>
        <p:spPr>
          <a:xfrm>
            <a:off x="3863767" y="6095987"/>
            <a:ext cx="4464466" cy="678391"/>
          </a:xfrm>
          <a:prstGeom prst="rect">
            <a:avLst/>
          </a:prstGeom>
          <a:noFill/>
        </p:spPr>
        <p:txBody>
          <a:bodyPr wrap="square">
            <a:spAutoFit/>
          </a:bodyPr>
          <a:lstStyle/>
          <a:p>
            <a:pPr algn="ctr">
              <a:lnSpc>
                <a:spcPct val="107000"/>
              </a:lnSpc>
              <a:spcAft>
                <a:spcPts val="800"/>
              </a:spcAft>
            </a:pPr>
            <a:r>
              <a:rPr lang="en-US" sz="1200" kern="100" dirty="0">
                <a:solidFill>
                  <a:srgbClr val="186487"/>
                </a:solidFill>
                <a:latin typeface="Aptos" panose="020B0004020202020204" pitchFamily="34" charset="0"/>
                <a:ea typeface="Calibri" panose="020F0502020204030204" pitchFamily="34" charset="0"/>
                <a:cs typeface="Times New Roman" panose="02020603050405020304" pitchFamily="18" charset="0"/>
              </a:rPr>
              <a:t>End-of-Life Essentials (EOLE) is a National Palliative Care Project funded by the Australian Government Department of Health, Disability and Ageing, and delivered by Flinders University.</a:t>
            </a:r>
            <a:endParaRPr lang="en-AU" sz="1200" kern="100" dirty="0">
              <a:solidFill>
                <a:srgbClr val="186487"/>
              </a:solidFill>
              <a:latin typeface="Aptos" panose="020B00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25"/>
            <a:ext cx="3932237" cy="160028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76"/>
            <a:ext cx="6172200" cy="48738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en-US"/>
          </a:p>
        </p:txBody>
      </p:sp>
      <p:sp>
        <p:nvSpPr>
          <p:cNvPr id="4" name="Text Placeholder 3"/>
          <p:cNvSpPr>
            <a:spLocks noGrp="1"/>
          </p:cNvSpPr>
          <p:nvPr>
            <p:ph type="body" sz="half" idx="2"/>
          </p:nvPr>
        </p:nvSpPr>
        <p:spPr>
          <a:xfrm>
            <a:off x="839788" y="2057507"/>
            <a:ext cx="3932237" cy="381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3/16/2026</a:t>
            </a:fld>
            <a:endParaRPr lang="en-US"/>
          </a:p>
        </p:txBody>
      </p:sp>
      <p:sp>
        <p:nvSpPr>
          <p:cNvPr id="6" name="Footer Placeholder 5"/>
          <p:cNvSpPr>
            <a:spLocks noGrp="1"/>
          </p:cNvSpPr>
          <p:nvPr>
            <p:ph type="ftr" sz="quarter" idx="11"/>
          </p:nvPr>
        </p:nvSpPr>
        <p:spPr>
          <a:xfrm>
            <a:off x="4038600" y="6356678"/>
            <a:ext cx="4114800" cy="365144"/>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44"/>
            <a:ext cx="2628900" cy="5812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44"/>
            <a:ext cx="7734300" cy="5812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3/16/2026</a:t>
            </a:fld>
            <a:endParaRPr lang="en-US"/>
          </a:p>
        </p:txBody>
      </p:sp>
      <p:sp>
        <p:nvSpPr>
          <p:cNvPr id="5" name="Footer Placeholder 4"/>
          <p:cNvSpPr>
            <a:spLocks noGrp="1"/>
          </p:cNvSpPr>
          <p:nvPr>
            <p:ph type="ftr" sz="quarter" idx="11"/>
          </p:nvPr>
        </p:nvSpPr>
        <p:spPr>
          <a:xfrm>
            <a:off x="4038600" y="6356678"/>
            <a:ext cx="4114800" cy="365144"/>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4"/>
            <a:ext cx="10515600" cy="13256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719"/>
            <a:ext cx="10515600" cy="4351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Aptos" panose="020B0004020202020204" pitchFamily="34" charset="0"/>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s://vimeo.com/185903621/3c529fe4c0?embedded=true&amp;source=video_title&amp;owner=56839071" TargetMode="Externa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hyperlink" Target="https://bmjopenquality.bmj.com/content/11/2/e001724" TargetMode="External"/><Relationship Id="rId3" Type="http://schemas.openxmlformats.org/officeDocument/2006/relationships/image" Target="../media/image2.png"/><Relationship Id="rId7" Type="http://schemas.openxmlformats.org/officeDocument/2006/relationships/hyperlink" Target="http://www.tandfonline.com/doi/full/10.1080/15427609.2016.114128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ubmed.ncbi.nlm.nih.gov/17478997/" TargetMode="External"/><Relationship Id="rId5" Type="http://schemas.openxmlformats.org/officeDocument/2006/relationships/hyperlink" Target="https://www.safetyandquality.gov.au/sites/default/files/2020-12/implementing_the_comprehensive_care_standard_-_deliver_comprehensive_care.pdf" TargetMode="External"/><Relationship Id="rId4" Type="http://schemas.openxmlformats.org/officeDocument/2006/relationships/image" Target="../media/image1.jpeg"/><Relationship Id="rId9" Type="http://schemas.openxmlformats.org/officeDocument/2006/relationships/hyperlink" Target="https://pubmed.ncbi.nlm.nih.gov/1576997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9B804F-C26C-8AB1-09A9-6D5BC51D14D0}"/>
              </a:ext>
            </a:extLst>
          </p:cNvPr>
          <p:cNvSpPr txBox="1"/>
          <p:nvPr/>
        </p:nvSpPr>
        <p:spPr>
          <a:xfrm>
            <a:off x="3296925" y="2483684"/>
            <a:ext cx="5598149" cy="1323439"/>
          </a:xfrm>
          <a:prstGeom prst="rect">
            <a:avLst/>
          </a:prstGeom>
          <a:noFill/>
        </p:spPr>
        <p:txBody>
          <a:bodyPr wrap="square">
            <a:spAutoFit/>
          </a:bodyPr>
          <a:lstStyle/>
          <a:p>
            <a:pPr algn="ctr"/>
            <a:r>
              <a:rPr lang="en-US" sz="4000" b="1" dirty="0">
                <a:solidFill>
                  <a:srgbClr val="1D73BB"/>
                </a:solidFill>
                <a:latin typeface="Open Sans" panose="020B0606030504020204" pitchFamily="34" charset="0"/>
                <a:ea typeface="Open Sans" panose="020B0606030504020204" pitchFamily="34" charset="0"/>
                <a:cs typeface="Open Sans" panose="020B0606030504020204" pitchFamily="34" charset="0"/>
              </a:rPr>
              <a:t>Effective teamwork in end-of-life care</a:t>
            </a:r>
            <a:endParaRPr lang="en-AU" sz="4000" dirty="0">
              <a:solidFill>
                <a:srgbClr val="1D73B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427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B3CA-B552-3D7B-5DF3-ED75C92A73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5A07FA7-6778-5965-2A9B-5C7593546BD7}"/>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12694E04-1E68-98FE-2601-776FC65C9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910D2066-B243-E0C4-BD52-EDA76DF8093A}"/>
              </a:ext>
            </a:extLst>
          </p:cNvPr>
          <p:cNvSpPr txBox="1"/>
          <p:nvPr/>
        </p:nvSpPr>
        <p:spPr>
          <a:xfrm>
            <a:off x="1545449" y="879565"/>
            <a:ext cx="2392809"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Conflict happens</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7" name="TextBox 6">
            <a:extLst>
              <a:ext uri="{FF2B5EF4-FFF2-40B4-BE49-F238E27FC236}">
                <a16:creationId xmlns:a16="http://schemas.microsoft.com/office/drawing/2014/main" id="{5A7AFCD9-5602-C6B5-B420-1AA885334F4C}"/>
              </a:ext>
            </a:extLst>
          </p:cNvPr>
          <p:cNvSpPr txBox="1"/>
          <p:nvPr/>
        </p:nvSpPr>
        <p:spPr>
          <a:xfrm>
            <a:off x="1545449" y="1517424"/>
            <a:ext cx="7174385" cy="791692"/>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We all want to collaborate, negotiate, have inclusive emotionally aware conversations and discussions.</a:t>
            </a:r>
          </a:p>
        </p:txBody>
      </p:sp>
      <p:sp>
        <p:nvSpPr>
          <p:cNvPr id="9" name="TextBox 8">
            <a:extLst>
              <a:ext uri="{FF2B5EF4-FFF2-40B4-BE49-F238E27FC236}">
                <a16:creationId xmlns:a16="http://schemas.microsoft.com/office/drawing/2014/main" id="{8B07397A-32C2-08A6-C748-5B02C9FE0B78}"/>
              </a:ext>
            </a:extLst>
          </p:cNvPr>
          <p:cNvSpPr txBox="1"/>
          <p:nvPr/>
        </p:nvSpPr>
        <p:spPr>
          <a:xfrm>
            <a:off x="1545449" y="2596379"/>
            <a:ext cx="4007620" cy="1899687"/>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Conflict is often seen as unwelcome, however well managed, respectful responses to conflict have the potential to strengthen team respect and decision-making.</a:t>
            </a:r>
            <a:r>
              <a:rPr lang="en-AU" sz="1600" baseline="30000" dirty="0">
                <a:latin typeface="Open Sans" panose="020B0606030504020204" pitchFamily="34" charset="0"/>
                <a:ea typeface="Open Sans" panose="020B0606030504020204" pitchFamily="34" charset="0"/>
                <a:cs typeface="Open Sans" panose="020B0606030504020204" pitchFamily="34" charset="0"/>
              </a:rPr>
              <a:t>4</a:t>
            </a:r>
          </a:p>
        </p:txBody>
      </p:sp>
      <p:pic>
        <p:nvPicPr>
          <p:cNvPr id="10" name="Picture 9" descr="A person holding a paper and a person holding a file&#10;&#10;AI-generated content may be incorrect.">
            <a:extLst>
              <a:ext uri="{FF2B5EF4-FFF2-40B4-BE49-F238E27FC236}">
                <a16:creationId xmlns:a16="http://schemas.microsoft.com/office/drawing/2014/main" id="{FA0769B5-7D8B-B8F9-F90C-BEB5EAF041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0555" y="2253685"/>
            <a:ext cx="4340689" cy="2295200"/>
          </a:xfrm>
          <a:prstGeom prst="rect">
            <a:avLst/>
          </a:prstGeom>
        </p:spPr>
      </p:pic>
      <p:sp>
        <p:nvSpPr>
          <p:cNvPr id="11" name="TextBox 10">
            <a:extLst>
              <a:ext uri="{FF2B5EF4-FFF2-40B4-BE49-F238E27FC236}">
                <a16:creationId xmlns:a16="http://schemas.microsoft.com/office/drawing/2014/main" id="{E9263B9A-49CB-7354-8B2F-B6441C32B421}"/>
              </a:ext>
            </a:extLst>
          </p:cNvPr>
          <p:cNvSpPr txBox="1"/>
          <p:nvPr/>
        </p:nvSpPr>
        <p:spPr>
          <a:xfrm>
            <a:off x="1545449" y="4783330"/>
            <a:ext cx="7064397" cy="422360"/>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The following slides discuss a stepwise approach</a:t>
            </a:r>
            <a:r>
              <a:rPr lang="en-AU" sz="1600" baseline="30000" dirty="0">
                <a:latin typeface="Open Sans" panose="020B0606030504020204" pitchFamily="34" charset="0"/>
                <a:ea typeface="Open Sans" panose="020B0606030504020204" pitchFamily="34" charset="0"/>
                <a:cs typeface="Open Sans" panose="020B0606030504020204" pitchFamily="34" charset="0"/>
              </a:rPr>
              <a:t>5</a:t>
            </a:r>
            <a:r>
              <a:rPr lang="en-AU" sz="1600" dirty="0">
                <a:latin typeface="Open Sans" panose="020B0606030504020204" pitchFamily="34" charset="0"/>
                <a:ea typeface="Open Sans" panose="020B0606030504020204" pitchFamily="34" charset="0"/>
                <a:cs typeface="Open Sans" panose="020B0606030504020204" pitchFamily="34" charset="0"/>
              </a:rPr>
              <a:t> to navigating conflict.</a:t>
            </a:r>
          </a:p>
        </p:txBody>
      </p:sp>
    </p:spTree>
    <p:extLst>
      <p:ext uri="{BB962C8B-B14F-4D97-AF65-F5344CB8AC3E}">
        <p14:creationId xmlns:p14="http://schemas.microsoft.com/office/powerpoint/2010/main" val="98427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DAF91-971A-38A0-5E13-29B3BD13AE1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015D4A-FB87-A37C-2757-23D32C0A247C}"/>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734DCB29-54A2-1D35-F9E2-51B6FC055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08BCDC83-442F-FF94-19BF-DCC8F1620F7C}"/>
              </a:ext>
            </a:extLst>
          </p:cNvPr>
          <p:cNvSpPr txBox="1"/>
          <p:nvPr/>
        </p:nvSpPr>
        <p:spPr>
          <a:xfrm>
            <a:off x="1663144" y="836118"/>
            <a:ext cx="3162353"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A stepwise approach</a:t>
            </a:r>
            <a:r>
              <a:rPr lang="en-AU" sz="2000" b="1" baseline="30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4" name="TextBox 3">
            <a:extLst>
              <a:ext uri="{FF2B5EF4-FFF2-40B4-BE49-F238E27FC236}">
                <a16:creationId xmlns:a16="http://schemas.microsoft.com/office/drawing/2014/main" id="{0E4ECE2B-3159-AC57-F7D3-D4EEFB5E2864}"/>
              </a:ext>
            </a:extLst>
          </p:cNvPr>
          <p:cNvSpPr txBox="1"/>
          <p:nvPr/>
        </p:nvSpPr>
        <p:spPr>
          <a:xfrm>
            <a:off x="1663144" y="1506094"/>
            <a:ext cx="7689086" cy="4115678"/>
          </a:xfrm>
          <a:prstGeom prst="rect">
            <a:avLst/>
          </a:prstGeom>
          <a:noFill/>
        </p:spPr>
        <p:txBody>
          <a:bodyPr wrap="square">
            <a:spAutoFit/>
          </a:bodyPr>
          <a:lstStyle/>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1. Notice the conflict</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Ask yourself – are you feeling angry or irritated?</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2. Prepare yourself</a:t>
            </a: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Am I thinking straight? Am I too angry to fully listen?</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3. Find a non-judgemental starting point</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What would an impartial third person say this conflict is all about?</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4. Reframe emotionally charged issues</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How can I reframe my thoughts and language so move away from “I’m right”?</a:t>
            </a:r>
          </a:p>
        </p:txBody>
      </p:sp>
    </p:spTree>
    <p:extLst>
      <p:ext uri="{BB962C8B-B14F-4D97-AF65-F5344CB8AC3E}">
        <p14:creationId xmlns:p14="http://schemas.microsoft.com/office/powerpoint/2010/main" val="55077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DBFF3-CF19-2659-2F62-682336528E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74B2D92-458D-217E-6B7B-6B47E60EC7E3}"/>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FA25CAF8-26A0-1F59-9B17-E5F011B5B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0DB6E6F3-2B91-1FE6-6C1D-A44125986984}"/>
              </a:ext>
            </a:extLst>
          </p:cNvPr>
          <p:cNvSpPr txBox="1"/>
          <p:nvPr/>
        </p:nvSpPr>
        <p:spPr>
          <a:xfrm>
            <a:off x="1649611" y="879565"/>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A stepwise approach</a:t>
            </a:r>
            <a:r>
              <a:rPr lang="en-AU" sz="2000" b="1" baseline="30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7" name="TextBox 6">
            <a:extLst>
              <a:ext uri="{FF2B5EF4-FFF2-40B4-BE49-F238E27FC236}">
                <a16:creationId xmlns:a16="http://schemas.microsoft.com/office/drawing/2014/main" id="{A7E6412A-1C18-21A6-BBF6-816CB0BA8995}"/>
              </a:ext>
            </a:extLst>
          </p:cNvPr>
          <p:cNvSpPr txBox="1"/>
          <p:nvPr/>
        </p:nvSpPr>
        <p:spPr>
          <a:xfrm>
            <a:off x="1649611" y="1644709"/>
            <a:ext cx="7174385" cy="3377015"/>
          </a:xfrm>
          <a:prstGeom prst="rect">
            <a:avLst/>
          </a:prstGeom>
          <a:noFill/>
        </p:spPr>
        <p:txBody>
          <a:bodyPr wrap="square">
            <a:spAutoFit/>
          </a:bodyPr>
          <a:lstStyle/>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5. Respond empathetically</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Have I responded showing I understand others’ feelings and points of view?</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6. Look for solutions that meet the needs of all</a:t>
            </a: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Does this option address the other person’s and my concerns?</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7. If no satisfactory agreement can be reached, get help</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Who can you call for back up?</a:t>
            </a:r>
          </a:p>
        </p:txBody>
      </p:sp>
    </p:spTree>
    <p:extLst>
      <p:ext uri="{BB962C8B-B14F-4D97-AF65-F5344CB8AC3E}">
        <p14:creationId xmlns:p14="http://schemas.microsoft.com/office/powerpoint/2010/main" val="59014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6C26A-1BE3-B2A2-D8B4-D457F0ED046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68A2A3-DC76-B97D-DD03-827B662F3745}"/>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791F628F-0EF0-54E6-D779-022B62064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1DE32B62-6028-8CF9-38B1-BECF5BBEE8C5}"/>
              </a:ext>
            </a:extLst>
          </p:cNvPr>
          <p:cNvSpPr txBox="1"/>
          <p:nvPr/>
        </p:nvSpPr>
        <p:spPr>
          <a:xfrm>
            <a:off x="1672197" y="1079620"/>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Film – Managing Conflict</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7" name="TextBox 6">
            <a:extLst>
              <a:ext uri="{FF2B5EF4-FFF2-40B4-BE49-F238E27FC236}">
                <a16:creationId xmlns:a16="http://schemas.microsoft.com/office/drawing/2014/main" id="{A871A967-CFC5-71CF-B15B-60A4B99864E4}"/>
              </a:ext>
            </a:extLst>
          </p:cNvPr>
          <p:cNvSpPr txBox="1"/>
          <p:nvPr/>
        </p:nvSpPr>
        <p:spPr>
          <a:xfrm>
            <a:off x="1672197" y="1630616"/>
            <a:ext cx="7818312" cy="3469348"/>
          </a:xfrm>
          <a:prstGeom prst="rect">
            <a:avLst/>
          </a:prstGeom>
          <a:noFill/>
        </p:spPr>
        <p:txBody>
          <a:bodyPr wrap="square">
            <a:spAutoFit/>
          </a:bodyPr>
          <a:lstStyle/>
          <a:p>
            <a:pPr>
              <a:lnSpc>
                <a:spcPct val="150000"/>
              </a:lnSpc>
            </a:pPr>
            <a:r>
              <a:rPr lang="en-AU" sz="2000" dirty="0">
                <a:latin typeface="Open Sans" panose="020B0606030504020204" pitchFamily="34" charset="0"/>
                <a:ea typeface="Open Sans" panose="020B0606030504020204" pitchFamily="34" charset="0"/>
                <a:cs typeface="Open Sans" panose="020B0606030504020204" pitchFamily="34" charset="0"/>
                <a:hlinkClick r:id="rId5"/>
              </a:rPr>
              <a:t>CLICK THIS LINK </a:t>
            </a:r>
            <a:endParaRPr lang="en-AU" sz="20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To watch the film ‘Managing Conflict’ (4 mins and 9 sec)</a:t>
            </a:r>
          </a:p>
          <a:p>
            <a:pPr>
              <a:lnSpc>
                <a:spcPct val="150000"/>
              </a:lnSpc>
            </a:pPr>
            <a:br>
              <a:rPr lang="en-AU" sz="1600" b="0" i="0" dirty="0">
                <a:solidFill>
                  <a:srgbClr val="212529"/>
                </a:solidFill>
                <a:effectLst/>
                <a:latin typeface="Open Sans" panose="020B0606030504020204" pitchFamily="34" charset="0"/>
              </a:rPr>
            </a:br>
            <a:r>
              <a:rPr lang="en-AU" sz="1600" b="0" i="0" dirty="0">
                <a:effectLst/>
                <a:latin typeface="Open Sans" panose="020B0606030504020204" pitchFamily="34" charset="0"/>
              </a:rPr>
              <a:t>The scenario in the film demonstrates the complexities around managing the needs of one patient, George, and his relatives. As you watch these interactions, think about the responses shown and consider which ones you could adapt and adopt in your own practice.</a:t>
            </a: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Cursor outline">
            <a:extLst>
              <a:ext uri="{FF2B5EF4-FFF2-40B4-BE49-F238E27FC236}">
                <a16:creationId xmlns:a16="http://schemas.microsoft.com/office/drawing/2014/main" id="{741C71BC-95B6-4F5F-F6B8-F59D9ABFFC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526087">
            <a:off x="3737593" y="1523972"/>
            <a:ext cx="757252" cy="757252"/>
          </a:xfrm>
          <a:prstGeom prst="rect">
            <a:avLst/>
          </a:prstGeom>
        </p:spPr>
      </p:pic>
      <p:pic>
        <p:nvPicPr>
          <p:cNvPr id="10" name="Picture 9">
            <a:extLst>
              <a:ext uri="{FF2B5EF4-FFF2-40B4-BE49-F238E27FC236}">
                <a16:creationId xmlns:a16="http://schemas.microsoft.com/office/drawing/2014/main" id="{DA61D219-7E13-B530-123D-56CBE090FA06}"/>
              </a:ext>
            </a:extLst>
          </p:cNvPr>
          <p:cNvPicPr>
            <a:picLocks noChangeAspect="1"/>
          </p:cNvPicPr>
          <p:nvPr/>
        </p:nvPicPr>
        <p:blipFill>
          <a:blip r:embed="rId8"/>
          <a:stretch>
            <a:fillRect/>
          </a:stretch>
        </p:blipFill>
        <p:spPr>
          <a:xfrm>
            <a:off x="5566534" y="4223637"/>
            <a:ext cx="4619188" cy="2311738"/>
          </a:xfrm>
          <a:prstGeom prst="rect">
            <a:avLst/>
          </a:prstGeom>
        </p:spPr>
      </p:pic>
    </p:spTree>
    <p:extLst>
      <p:ext uri="{BB962C8B-B14F-4D97-AF65-F5344CB8AC3E}">
        <p14:creationId xmlns:p14="http://schemas.microsoft.com/office/powerpoint/2010/main" val="28153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80D19-F3FE-C47A-C7C8-484731CEB81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47FC8AC-F7F2-B263-54BA-F773B872A4A9}"/>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C3EAFDEA-9284-6654-36B5-F3F28D22E8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A7818DDE-038E-62C0-4AA8-D687C419C32C}"/>
              </a:ext>
            </a:extLst>
          </p:cNvPr>
          <p:cNvSpPr txBox="1"/>
          <p:nvPr/>
        </p:nvSpPr>
        <p:spPr>
          <a:xfrm>
            <a:off x="1914213" y="1100863"/>
            <a:ext cx="7972147" cy="4023345"/>
          </a:xfrm>
          <a:prstGeom prst="rect">
            <a:avLst/>
          </a:prstGeom>
          <a:noFill/>
        </p:spPr>
        <p:txBody>
          <a:bodyPr wrap="square">
            <a:spAutoFit/>
          </a:bodyPr>
          <a:lstStyle/>
          <a:p>
            <a:pPr algn="l"/>
            <a:r>
              <a:rPr lang="en-AU" sz="2000" b="1" i="0" dirty="0">
                <a:solidFill>
                  <a:srgbClr val="1D73BB"/>
                </a:solidFill>
                <a:effectLst/>
                <a:highlight>
                  <a:srgbClr val="FFFFFF"/>
                </a:highlight>
                <a:latin typeface="Open Sans" panose="020B0606030504020204" pitchFamily="34" charset="0"/>
              </a:rPr>
              <a:t>Summary</a:t>
            </a:r>
          </a:p>
          <a:p>
            <a:pPr algn="l"/>
            <a:endParaRPr lang="en-AU" b="1" i="0" dirty="0">
              <a:solidFill>
                <a:srgbClr val="15845F"/>
              </a:solidFill>
              <a:effectLst/>
              <a:highlight>
                <a:srgbClr val="FFFFFF"/>
              </a:highlight>
              <a:latin typeface="Open Sans" panose="020B0606030504020204" pitchFamily="34" charset="0"/>
            </a:endParaRP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Patients and families are a central part of healthcare teams.</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Effective teamwork encompasses leadership, clear goals, clear roles, trust, respect, and a cultural readiness to allow patients to steer care.</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Effective </a:t>
            </a:r>
            <a:r>
              <a:rPr lang="en-US" sz="1600" dirty="0" err="1">
                <a:latin typeface="Open Sans" panose="020B0606030504020204" pitchFamily="34" charset="0"/>
                <a:ea typeface="Open Sans" panose="020B0606030504020204" pitchFamily="34" charset="0"/>
                <a:cs typeface="Open Sans" panose="020B0606030504020204" pitchFamily="34" charset="0"/>
              </a:rPr>
              <a:t>end-of-life</a:t>
            </a:r>
            <a:r>
              <a:rPr lang="en-US" sz="1600" dirty="0">
                <a:latin typeface="Open Sans" panose="020B0606030504020204" pitchFamily="34" charset="0"/>
                <a:ea typeface="Open Sans" panose="020B0606030504020204" pitchFamily="34" charset="0"/>
                <a:cs typeface="Open Sans" panose="020B0606030504020204" pitchFamily="34" charset="0"/>
              </a:rPr>
              <a:t> care requires you to speak up to advocate.</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Feeling safe to speak up is a key to effective teams.</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Everyone in the team can learn about the best way to approach conflict.</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Resources are available to assist you to change your practice.</a:t>
            </a:r>
          </a:p>
        </p:txBody>
      </p:sp>
    </p:spTree>
    <p:extLst>
      <p:ext uri="{BB962C8B-B14F-4D97-AF65-F5344CB8AC3E}">
        <p14:creationId xmlns:p14="http://schemas.microsoft.com/office/powerpoint/2010/main" val="255350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78D35-9400-A6B2-2D8C-9A7EEB993D9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EEAFE8-4C83-F3DD-9E74-DA405CF4BC4C}"/>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EF007F39-4B3E-6268-997C-9B74A0A06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14" name="Picture 13">
            <a:extLst>
              <a:ext uri="{FF2B5EF4-FFF2-40B4-BE49-F238E27FC236}">
                <a16:creationId xmlns:a16="http://schemas.microsoft.com/office/drawing/2014/main" id="{764AFA02-D003-116F-4BC1-5529F8047A79}"/>
              </a:ext>
            </a:extLst>
          </p:cNvPr>
          <p:cNvPicPr>
            <a:picLocks noChangeAspect="1"/>
          </p:cNvPicPr>
          <p:nvPr/>
        </p:nvPicPr>
        <p:blipFill rotWithShape="1">
          <a:blip r:embed="rId5"/>
          <a:srcRect l="12485" t="6833" r="14924" b="10930"/>
          <a:stretch/>
        </p:blipFill>
        <p:spPr>
          <a:xfrm>
            <a:off x="7532208" y="3936196"/>
            <a:ext cx="2634350" cy="25073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E0546227-674D-C537-F38D-52ECB69DE2DE}"/>
              </a:ext>
            </a:extLst>
          </p:cNvPr>
          <p:cNvSpPr txBox="1"/>
          <p:nvPr/>
        </p:nvSpPr>
        <p:spPr>
          <a:xfrm>
            <a:off x="1446565" y="791828"/>
            <a:ext cx="6085643" cy="369332"/>
          </a:xfrm>
          <a:prstGeom prst="rect">
            <a:avLst/>
          </a:prstGeom>
          <a:noFill/>
        </p:spPr>
        <p:txBody>
          <a:bodyPr wrap="square">
            <a:spAutoFit/>
          </a:bodyPr>
          <a:lstStyle/>
          <a:p>
            <a:pPr algn="l"/>
            <a:r>
              <a:rPr lang="en-AU" b="1" dirty="0">
                <a:solidFill>
                  <a:srgbClr val="1D73BB"/>
                </a:solidFill>
                <a:latin typeface="Open Sans" panose="020B0606030504020204" pitchFamily="34" charset="0"/>
              </a:rPr>
              <a:t>Which modules should I complete next?</a:t>
            </a:r>
            <a:endParaRPr lang="en-AU" b="1" i="0" u="sng" dirty="0">
              <a:solidFill>
                <a:srgbClr val="1D73BB"/>
              </a:solidFill>
              <a:effectLst/>
              <a:latin typeface="Open Sans" panose="020B0606030504020204" pitchFamily="34" charset="0"/>
            </a:endParaRPr>
          </a:p>
        </p:txBody>
      </p:sp>
      <p:pic>
        <p:nvPicPr>
          <p:cNvPr id="11" name="Picture 10" descr="A cartoon of a person's face and a puzzle piece&#10;&#10;AI-generated content may be incorrect.">
            <a:extLst>
              <a:ext uri="{FF2B5EF4-FFF2-40B4-BE49-F238E27FC236}">
                <a16:creationId xmlns:a16="http://schemas.microsoft.com/office/drawing/2014/main" id="{F65ED065-E93C-DA0A-3E34-5EDD723630E4}"/>
              </a:ext>
            </a:extLst>
          </p:cNvPr>
          <p:cNvPicPr>
            <a:picLocks noChangeAspect="1"/>
          </p:cNvPicPr>
          <p:nvPr/>
        </p:nvPicPr>
        <p:blipFill>
          <a:blip r:embed="rId6" cstate="print">
            <a:extLst>
              <a:ext uri="{28A0092B-C50C-407E-A947-70E740481C1C}">
                <a14:useLocalDpi xmlns:a14="http://schemas.microsoft.com/office/drawing/2010/main" val="0"/>
              </a:ext>
            </a:extLst>
          </a:blip>
          <a:srcRect l="7184" t="8705" r="6859" b="12625"/>
          <a:stretch/>
        </p:blipFill>
        <p:spPr>
          <a:xfrm>
            <a:off x="2235146" y="1502875"/>
            <a:ext cx="3018141" cy="1461067"/>
          </a:xfrm>
          <a:prstGeom prst="rect">
            <a:avLst/>
          </a:prstGeom>
        </p:spPr>
      </p:pic>
      <p:sp>
        <p:nvSpPr>
          <p:cNvPr id="13" name="TextBox 12">
            <a:extLst>
              <a:ext uri="{FF2B5EF4-FFF2-40B4-BE49-F238E27FC236}">
                <a16:creationId xmlns:a16="http://schemas.microsoft.com/office/drawing/2014/main" id="{0F55A88F-1460-5507-FA0B-123F86547D0D}"/>
              </a:ext>
            </a:extLst>
          </p:cNvPr>
          <p:cNvSpPr txBox="1"/>
          <p:nvPr/>
        </p:nvSpPr>
        <p:spPr>
          <a:xfrm>
            <a:off x="2529288" y="2958018"/>
            <a:ext cx="2677084" cy="369332"/>
          </a:xfrm>
          <a:prstGeom prst="rect">
            <a:avLst/>
          </a:prstGeom>
          <a:noFill/>
        </p:spPr>
        <p:txBody>
          <a:bodyPr wrap="square">
            <a:spAutoFit/>
          </a:bodyPr>
          <a:lstStyle/>
          <a:p>
            <a:r>
              <a:rPr lang="en-AU" dirty="0"/>
              <a:t>Coordinating Patient Care</a:t>
            </a:r>
          </a:p>
        </p:txBody>
      </p:sp>
      <p:pic>
        <p:nvPicPr>
          <p:cNvPr id="15" name="Picture 14" descr="A group of people with different colored faces&#10;&#10;AI-generated content may be incorrect.">
            <a:extLst>
              <a:ext uri="{FF2B5EF4-FFF2-40B4-BE49-F238E27FC236}">
                <a16:creationId xmlns:a16="http://schemas.microsoft.com/office/drawing/2014/main" id="{9FFF1954-4BBE-99D8-2DF2-04B6A7FBE7DA}"/>
              </a:ext>
            </a:extLst>
          </p:cNvPr>
          <p:cNvPicPr>
            <a:picLocks noChangeAspect="1"/>
          </p:cNvPicPr>
          <p:nvPr/>
        </p:nvPicPr>
        <p:blipFill>
          <a:blip r:embed="rId7" cstate="print">
            <a:extLst>
              <a:ext uri="{28A0092B-C50C-407E-A947-70E740481C1C}">
                <a14:useLocalDpi xmlns:a14="http://schemas.microsoft.com/office/drawing/2010/main" val="0"/>
              </a:ext>
            </a:extLst>
          </a:blip>
          <a:srcRect l="11287" t="12903" r="12178" b="11954"/>
          <a:stretch/>
        </p:blipFill>
        <p:spPr>
          <a:xfrm>
            <a:off x="6245515" y="1622557"/>
            <a:ext cx="2675411" cy="1389375"/>
          </a:xfrm>
          <a:prstGeom prst="rect">
            <a:avLst/>
          </a:prstGeom>
        </p:spPr>
      </p:pic>
      <p:sp>
        <p:nvSpPr>
          <p:cNvPr id="16" name="TextBox 15">
            <a:extLst>
              <a:ext uri="{FF2B5EF4-FFF2-40B4-BE49-F238E27FC236}">
                <a16:creationId xmlns:a16="http://schemas.microsoft.com/office/drawing/2014/main" id="{9F9875D1-9A55-08CC-F2A6-F438D5B25E67}"/>
              </a:ext>
            </a:extLst>
          </p:cNvPr>
          <p:cNvSpPr txBox="1"/>
          <p:nvPr/>
        </p:nvSpPr>
        <p:spPr>
          <a:xfrm>
            <a:off x="6585803" y="2958018"/>
            <a:ext cx="2585357" cy="646331"/>
          </a:xfrm>
          <a:prstGeom prst="rect">
            <a:avLst/>
          </a:prstGeom>
          <a:noFill/>
        </p:spPr>
        <p:txBody>
          <a:bodyPr wrap="square">
            <a:spAutoFit/>
          </a:bodyPr>
          <a:lstStyle/>
          <a:p>
            <a:r>
              <a:rPr lang="en-AU" dirty="0"/>
              <a:t>End-of-Life Care for Diverse Populations</a:t>
            </a:r>
          </a:p>
        </p:txBody>
      </p:sp>
      <p:pic>
        <p:nvPicPr>
          <p:cNvPr id="17" name="Picture 16" descr="A group of arrows and a compass&#10;&#10;AI-generated content may be incorrect.">
            <a:extLst>
              <a:ext uri="{FF2B5EF4-FFF2-40B4-BE49-F238E27FC236}">
                <a16:creationId xmlns:a16="http://schemas.microsoft.com/office/drawing/2014/main" id="{47B06666-0A74-8764-604A-7ECA64539179}"/>
              </a:ext>
            </a:extLst>
          </p:cNvPr>
          <p:cNvPicPr>
            <a:picLocks noChangeAspect="1"/>
          </p:cNvPicPr>
          <p:nvPr/>
        </p:nvPicPr>
        <p:blipFill>
          <a:blip r:embed="rId8" cstate="print">
            <a:extLst>
              <a:ext uri="{28A0092B-C50C-407E-A947-70E740481C1C}">
                <a14:useLocalDpi xmlns:a14="http://schemas.microsoft.com/office/drawing/2010/main" val="0"/>
              </a:ext>
            </a:extLst>
          </a:blip>
          <a:srcRect l="15808" t="9085" r="15808" b="9333"/>
          <a:stretch/>
        </p:blipFill>
        <p:spPr>
          <a:xfrm>
            <a:off x="2741849" y="3775295"/>
            <a:ext cx="2387307" cy="1506412"/>
          </a:xfrm>
          <a:prstGeom prst="rect">
            <a:avLst/>
          </a:prstGeom>
        </p:spPr>
      </p:pic>
      <p:sp>
        <p:nvSpPr>
          <p:cNvPr id="18" name="TextBox 17">
            <a:extLst>
              <a:ext uri="{FF2B5EF4-FFF2-40B4-BE49-F238E27FC236}">
                <a16:creationId xmlns:a16="http://schemas.microsoft.com/office/drawing/2014/main" id="{A24B14E2-6300-7E2F-3B74-FD1FA167E806}"/>
              </a:ext>
            </a:extLst>
          </p:cNvPr>
          <p:cNvSpPr txBox="1"/>
          <p:nvPr/>
        </p:nvSpPr>
        <p:spPr>
          <a:xfrm>
            <a:off x="2482375" y="5235443"/>
            <a:ext cx="3176042" cy="646331"/>
          </a:xfrm>
          <a:prstGeom prst="rect">
            <a:avLst/>
          </a:prstGeom>
          <a:noFill/>
        </p:spPr>
        <p:txBody>
          <a:bodyPr wrap="square">
            <a:spAutoFit/>
          </a:bodyPr>
          <a:lstStyle/>
          <a:p>
            <a:r>
              <a:rPr lang="en-AU" dirty="0"/>
              <a:t>Voluntary Assisted Dying in Acute Hospitals</a:t>
            </a:r>
          </a:p>
        </p:txBody>
      </p:sp>
    </p:spTree>
    <p:extLst>
      <p:ext uri="{BB962C8B-B14F-4D97-AF65-F5344CB8AC3E}">
        <p14:creationId xmlns:p14="http://schemas.microsoft.com/office/powerpoint/2010/main" val="88046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CDD6A-0BA9-F4A2-4C32-5E067C771F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9848658-221C-FB0C-E5D5-8C3F30E18A3E}"/>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3AAB98F1-93AD-AD71-B95B-BFC3C03C8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D3BE5A9D-77C1-0D22-77AB-1A97880F62E7}"/>
              </a:ext>
            </a:extLst>
          </p:cNvPr>
          <p:cNvSpPr txBox="1"/>
          <p:nvPr/>
        </p:nvSpPr>
        <p:spPr>
          <a:xfrm>
            <a:off x="920526" y="910077"/>
            <a:ext cx="1976584" cy="461665"/>
          </a:xfrm>
          <a:prstGeom prst="rect">
            <a:avLst/>
          </a:prstGeom>
          <a:noFill/>
        </p:spPr>
        <p:txBody>
          <a:bodyPr wrap="square">
            <a:spAutoFit/>
          </a:bodyPr>
          <a:lstStyle/>
          <a:p>
            <a:pPr algn="l"/>
            <a:r>
              <a:rPr lang="en-AU" sz="2400" b="1" dirty="0">
                <a:solidFill>
                  <a:srgbClr val="0070C0"/>
                </a:solidFill>
                <a:latin typeface="Open Sans" panose="020B0606030504020204" pitchFamily="34" charset="0"/>
              </a:rPr>
              <a:t>References</a:t>
            </a:r>
            <a:endParaRPr lang="en-AU" sz="2400" b="1" i="0" dirty="0">
              <a:solidFill>
                <a:srgbClr val="0070C0"/>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939CC8DD-21D3-7ED7-3DE5-E76C2F94F020}"/>
              </a:ext>
            </a:extLst>
          </p:cNvPr>
          <p:cNvSpPr txBox="1"/>
          <p:nvPr/>
        </p:nvSpPr>
        <p:spPr>
          <a:xfrm>
            <a:off x="1746422" y="1533460"/>
            <a:ext cx="8091181" cy="3389646"/>
          </a:xfrm>
          <a:prstGeom prst="rect">
            <a:avLst/>
          </a:prstGeom>
          <a:noFill/>
        </p:spPr>
        <p:txBody>
          <a:bodyPr wrap="square">
            <a:spAutoFit/>
          </a:bodyPr>
          <a:lstStyle/>
          <a:p>
            <a:pPr marL="800100" lvl="1" indent="-342900">
              <a:lnSpc>
                <a:spcPct val="150000"/>
              </a:lnSpc>
              <a:buFont typeface="+mj-lt"/>
              <a:buAutoNum type="arabicPeriod"/>
            </a:pPr>
            <a:r>
              <a:rPr lang="en-AU" sz="1200" kern="100" dirty="0">
                <a:latin typeface="Open Sans" panose="020B0606030504020204" pitchFamily="34" charset="0"/>
                <a:ea typeface="Open Sans" panose="020B0606030504020204" pitchFamily="34" charset="0"/>
                <a:cs typeface="Open Sans" panose="020B0606030504020204" pitchFamily="34" charset="0"/>
              </a:rPr>
              <a:t>Australian Commission on Safety and Quality in Health Care (ACSQHC). Implementing the Comprehensive Care Standard: Deliver comprehensive care. September 2020. </a:t>
            </a:r>
            <a:r>
              <a:rPr lang="en-AU" sz="1200" u="sng" kern="100" dirty="0">
                <a:solidFill>
                  <a:srgbClr val="467886"/>
                </a:solidFill>
                <a:latin typeface="Open Sans" panose="020B0606030504020204" pitchFamily="34" charset="0"/>
                <a:ea typeface="Open Sans" panose="020B0606030504020204" pitchFamily="34" charset="0"/>
                <a:cs typeface="Open Sans" panose="020B0606030504020204" pitchFamily="34" charset="0"/>
                <a:hlinkClick r:id="rId5"/>
              </a:rPr>
              <a:t>https://www.safetyandquality.gov.au/sites/default/files/2020-12/implementing_the_comprehensive_care_standard_-_deliver_comprehensive_care.pdf</a:t>
            </a:r>
            <a:endParaRPr lang="en-AU" sz="1200" u="sng" kern="100" dirty="0">
              <a:solidFill>
                <a:srgbClr val="467886"/>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50000"/>
              </a:lnSpc>
              <a:buFont typeface="+mj-lt"/>
              <a:buAutoNum type="arabicPeriod"/>
            </a:pPr>
            <a:r>
              <a:rPr lang="en-AU" sz="1200" kern="100" dirty="0">
                <a:latin typeface="Open Sans" panose="020B0606030504020204" pitchFamily="34" charset="0"/>
                <a:ea typeface="Open Sans" panose="020B0606030504020204" pitchFamily="34" charset="0"/>
                <a:cs typeface="Open Sans" panose="020B0606030504020204" pitchFamily="34" charset="0"/>
              </a:rPr>
              <a:t>Clements D, Dault M, Priest A. Effective teamwork in healthcare: research and reality. </a:t>
            </a:r>
            <a:r>
              <a:rPr lang="en-AU" sz="1200" kern="100" dirty="0" err="1">
                <a:latin typeface="Open Sans" panose="020B0606030504020204" pitchFamily="34" charset="0"/>
                <a:ea typeface="Open Sans" panose="020B0606030504020204" pitchFamily="34" charset="0"/>
                <a:cs typeface="Open Sans" panose="020B0606030504020204" pitchFamily="34" charset="0"/>
              </a:rPr>
              <a:t>Healthc</a:t>
            </a:r>
            <a:r>
              <a:rPr lang="en-AU" sz="1200" kern="100" dirty="0">
                <a:latin typeface="Open Sans" panose="020B0606030504020204" pitchFamily="34" charset="0"/>
                <a:ea typeface="Open Sans" panose="020B0606030504020204" pitchFamily="34" charset="0"/>
                <a:cs typeface="Open Sans" panose="020B0606030504020204" pitchFamily="34" charset="0"/>
              </a:rPr>
              <a:t> Pap. 2006 Dec;7:26-34. </a:t>
            </a:r>
            <a:r>
              <a:rPr lang="en-AU" sz="1200" kern="100" dirty="0">
                <a:latin typeface="Open Sans" panose="020B0606030504020204" pitchFamily="34" charset="0"/>
                <a:ea typeface="Open Sans" panose="020B0606030504020204" pitchFamily="34" charset="0"/>
                <a:cs typeface="Open Sans" panose="020B0606030504020204" pitchFamily="34" charset="0"/>
                <a:hlinkClick r:id="rId6"/>
              </a:rPr>
              <a:t>https://pubmed.ncbi.nlm.nih.gov/17478997/</a:t>
            </a:r>
            <a:r>
              <a:rPr lang="en-AU" sz="1200" kern="100" dirty="0">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50000"/>
              </a:lnSpc>
              <a:buFont typeface="+mj-lt"/>
              <a:buAutoNum type="arabicPeriod"/>
            </a:pPr>
            <a:r>
              <a:rPr lang="en-AU" sz="1200" kern="100" dirty="0">
                <a:latin typeface="Open Sans" panose="020B0606030504020204" pitchFamily="34" charset="0"/>
                <a:ea typeface="Open Sans" panose="020B0606030504020204" pitchFamily="34" charset="0"/>
                <a:cs typeface="Open Sans" panose="020B0606030504020204" pitchFamily="34" charset="0"/>
              </a:rPr>
              <a:t>Edmondson AC, Higgins M, Singer S, Weiner J. </a:t>
            </a:r>
            <a:r>
              <a:rPr lang="en-AU" sz="1200" kern="100" dirty="0">
                <a:latin typeface="Open Sans" panose="020B0606030504020204" pitchFamily="34" charset="0"/>
                <a:ea typeface="Open Sans" panose="020B0606030504020204" pitchFamily="34" charset="0"/>
                <a:cs typeface="Open Sans" panose="020B0606030504020204" pitchFamily="34" charset="0"/>
                <a:hlinkClick r:id="rId7"/>
              </a:rPr>
              <a:t>Understanding Psychological Safety in Health Care and Education Organizations: A Comparative Perspective</a:t>
            </a:r>
            <a:r>
              <a:rPr lang="en-AU" sz="1200" kern="100" dirty="0">
                <a:latin typeface="Open Sans" panose="020B0606030504020204" pitchFamily="34" charset="0"/>
                <a:ea typeface="Open Sans" panose="020B0606030504020204" pitchFamily="34" charset="0"/>
                <a:cs typeface="Open Sans" panose="020B0606030504020204" pitchFamily="34" charset="0"/>
              </a:rPr>
              <a:t>. Res Hum Dev. 2016 Jan 2;13(1):65-83.</a:t>
            </a:r>
          </a:p>
          <a:p>
            <a:pPr marL="800100" lvl="1" indent="-342900">
              <a:lnSpc>
                <a:spcPct val="150000"/>
              </a:lnSpc>
              <a:buFont typeface="+mj-lt"/>
              <a:buAutoNum type="arabicPeriod"/>
            </a:pPr>
            <a:r>
              <a:rPr lang="en-AU" sz="1200" kern="100" dirty="0">
                <a:latin typeface="Aptos" panose="020B0004020202020204" pitchFamily="34" charset="0"/>
                <a:ea typeface="Aptos" panose="020B0004020202020204" pitchFamily="34" charset="0"/>
                <a:cs typeface="Times New Roman" panose="02020603050405020304" pitchFamily="18" charset="0"/>
              </a:rPr>
              <a:t>Devery K, Winsall M, Rawlings D. Teams and continuity of </a:t>
            </a:r>
            <a:r>
              <a:rPr lang="en-AU" sz="1200" kern="100" dirty="0" err="1">
                <a:latin typeface="Aptos" panose="020B0004020202020204" pitchFamily="34" charset="0"/>
                <a:ea typeface="Aptos" panose="020B0004020202020204" pitchFamily="34" charset="0"/>
                <a:cs typeface="Times New Roman" panose="02020603050405020304" pitchFamily="18" charset="0"/>
              </a:rPr>
              <a:t>end-of-life</a:t>
            </a:r>
            <a:r>
              <a:rPr lang="en-AU" sz="1200" kern="100" dirty="0">
                <a:latin typeface="Aptos" panose="020B0004020202020204" pitchFamily="34" charset="0"/>
                <a:ea typeface="Aptos" panose="020B0004020202020204" pitchFamily="34" charset="0"/>
                <a:cs typeface="Times New Roman" panose="02020603050405020304" pitchFamily="18" charset="0"/>
              </a:rPr>
              <a:t> care in hospitals: managing differences of opinion. BMJ Open Quality. 2022;11:e001724. </a:t>
            </a:r>
            <a:r>
              <a:rPr lang="en-AU" sz="12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8"/>
              </a:rPr>
              <a:t>https://bmjopenquality.bmj.com/content/11/2/e001724</a:t>
            </a:r>
            <a:r>
              <a:rPr lang="en-AU" sz="1200" kern="100" dirty="0">
                <a:latin typeface="Aptos" panose="020B0004020202020204" pitchFamily="34" charset="0"/>
                <a:ea typeface="Aptos" panose="020B0004020202020204" pitchFamily="34" charset="0"/>
                <a:cs typeface="Times New Roman" panose="02020603050405020304" pitchFamily="18" charset="0"/>
              </a:rPr>
              <a:t> </a:t>
            </a:r>
          </a:p>
          <a:p>
            <a:pPr marL="800100" lvl="1" indent="-342900">
              <a:lnSpc>
                <a:spcPct val="150000"/>
              </a:lnSpc>
              <a:buFont typeface="+mj-lt"/>
              <a:buAutoNum type="arabicPeriod"/>
            </a:pPr>
            <a:r>
              <a:rPr lang="en-AU" sz="1200" dirty="0">
                <a:latin typeface="Aptos" panose="020B0004020202020204" pitchFamily="34" charset="0"/>
                <a:ea typeface="Aptos" panose="020B0004020202020204" pitchFamily="34" charset="0"/>
                <a:cs typeface="Times New Roman" panose="02020603050405020304" pitchFamily="18" charset="0"/>
              </a:rPr>
              <a:t>Back AL, Arnold RM. Dealing with conflict in caring for the seriously ill: "it was just out of the question". </a:t>
            </a:r>
            <a:r>
              <a:rPr lang="en-AU" sz="1200" i="1" dirty="0">
                <a:latin typeface="Aptos" panose="020B0004020202020204" pitchFamily="34" charset="0"/>
                <a:ea typeface="Aptos" panose="020B0004020202020204" pitchFamily="34" charset="0"/>
                <a:cs typeface="Times New Roman" panose="02020603050405020304" pitchFamily="18" charset="0"/>
              </a:rPr>
              <a:t>JAMA</a:t>
            </a:r>
            <a:r>
              <a:rPr lang="en-AU" sz="1200" dirty="0">
                <a:latin typeface="Aptos" panose="020B0004020202020204" pitchFamily="34" charset="0"/>
                <a:ea typeface="Aptos" panose="020B0004020202020204" pitchFamily="34" charset="0"/>
                <a:cs typeface="Times New Roman" panose="02020603050405020304" pitchFamily="18" charset="0"/>
              </a:rPr>
              <a:t>. 2005;293(11):1374-1381. </a:t>
            </a:r>
            <a:r>
              <a:rPr lang="en-AU" sz="1200"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9"/>
              </a:rPr>
              <a:t>doi:10.1001/jama.293.11.1374</a:t>
            </a:r>
            <a:endParaRPr lang="en-AU" sz="12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9408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34552-EA91-ABFE-2A70-8EC658612B33}"/>
              </a:ext>
            </a:extLst>
          </p:cNvPr>
          <p:cNvSpPr txBox="1"/>
          <p:nvPr/>
        </p:nvSpPr>
        <p:spPr>
          <a:xfrm>
            <a:off x="5033159" y="2786266"/>
            <a:ext cx="2125681" cy="461665"/>
          </a:xfrm>
          <a:prstGeom prst="rect">
            <a:avLst/>
          </a:prstGeom>
          <a:noFill/>
        </p:spPr>
        <p:txBody>
          <a:bodyPr wrap="square">
            <a:spAutoFit/>
          </a:bodyPr>
          <a:lstStyle/>
          <a:p>
            <a:r>
              <a:rPr lang="en-AU" sz="2400" b="1" dirty="0">
                <a:solidFill>
                  <a:srgbClr val="0070C0"/>
                </a:solidFill>
                <a:latin typeface="Open Sans" panose="020B0606030504020204" pitchFamily="34" charset="0"/>
              </a:rPr>
              <a:t>Thank you!</a:t>
            </a:r>
            <a:endParaRPr lang="en-AU" sz="2400" b="1" baseline="30000" dirty="0">
              <a:solidFill>
                <a:srgbClr val="0070C0"/>
              </a:solidFill>
              <a:latin typeface="Open Sans" panose="020B0606030504020204" pitchFamily="34" charset="0"/>
            </a:endParaRPr>
          </a:p>
        </p:txBody>
      </p:sp>
    </p:spTree>
    <p:extLst>
      <p:ext uri="{BB962C8B-B14F-4D97-AF65-F5344CB8AC3E}">
        <p14:creationId xmlns:p14="http://schemas.microsoft.com/office/powerpoint/2010/main" val="369894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67D64-CB33-7860-AB6F-29FC534D929D}"/>
              </a:ext>
            </a:extLst>
          </p:cNvPr>
          <p:cNvPicPr>
            <a:picLocks noChangeAspect="1"/>
          </p:cNvPicPr>
          <p:nvPr/>
        </p:nvPicPr>
        <p:blipFill>
          <a:blip r:embed="rId2">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15782842-C9B1-EE9D-3357-76147F0C7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8" name="TextBox 7">
            <a:extLst>
              <a:ext uri="{FF2B5EF4-FFF2-40B4-BE49-F238E27FC236}">
                <a16:creationId xmlns:a16="http://schemas.microsoft.com/office/drawing/2014/main" id="{2808D31F-6293-8DEF-C0F4-C5675A523E3E}"/>
              </a:ext>
            </a:extLst>
          </p:cNvPr>
          <p:cNvSpPr txBox="1"/>
          <p:nvPr/>
        </p:nvSpPr>
        <p:spPr>
          <a:xfrm>
            <a:off x="1394389" y="1026242"/>
            <a:ext cx="4009938" cy="461665"/>
          </a:xfrm>
          <a:prstGeom prst="rect">
            <a:avLst/>
          </a:prstGeom>
          <a:noFill/>
        </p:spPr>
        <p:txBody>
          <a:bodyPr wrap="square" rtlCol="0">
            <a:spAutoFit/>
          </a:bodyPr>
          <a:lstStyle/>
          <a:p>
            <a:r>
              <a:rPr lang="en-AU"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Aims and objectives </a:t>
            </a:r>
          </a:p>
        </p:txBody>
      </p:sp>
      <p:sp>
        <p:nvSpPr>
          <p:cNvPr id="9" name="TextBox 8">
            <a:extLst>
              <a:ext uri="{FF2B5EF4-FFF2-40B4-BE49-F238E27FC236}">
                <a16:creationId xmlns:a16="http://schemas.microsoft.com/office/drawing/2014/main" id="{A9FD82EC-2BCE-3ED3-1214-9759F4CBE6E8}"/>
              </a:ext>
            </a:extLst>
          </p:cNvPr>
          <p:cNvSpPr txBox="1"/>
          <p:nvPr/>
        </p:nvSpPr>
        <p:spPr>
          <a:xfrm>
            <a:off x="1411167" y="1877012"/>
            <a:ext cx="7986319" cy="2858090"/>
          </a:xfrm>
          <a:prstGeom prst="rect">
            <a:avLst/>
          </a:prstGeom>
          <a:noFill/>
        </p:spPr>
        <p:txBody>
          <a:bodyPr wrap="square">
            <a:spAutoFit/>
          </a:bodyPr>
          <a:lstStyle/>
          <a:p>
            <a:pPr marL="0" indent="0" defTabSz="342900">
              <a:lnSpc>
                <a:spcPct val="100000"/>
              </a:lnSpc>
              <a:spcBef>
                <a:spcPct val="20000"/>
              </a:spcBef>
              <a:buFont typeface="Arial"/>
              <a:buNone/>
              <a:defRPr/>
            </a:pPr>
            <a:r>
              <a:rPr lang="en-AU" sz="1600" dirty="0">
                <a:latin typeface="Open Sans" panose="020B0606030504020204" pitchFamily="34" charset="0"/>
                <a:ea typeface="Open Sans" panose="020B0606030504020204" pitchFamily="34" charset="0"/>
                <a:cs typeface="Open Sans" panose="020B0606030504020204" pitchFamily="34" charset="0"/>
              </a:rPr>
              <a:t>To develop an understanding of the importance of teamwork in </a:t>
            </a:r>
            <a:r>
              <a:rPr lang="en-AU" sz="1600" dirty="0" err="1">
                <a:latin typeface="Open Sans" panose="020B0606030504020204" pitchFamily="34" charset="0"/>
                <a:ea typeface="Open Sans" panose="020B0606030504020204" pitchFamily="34" charset="0"/>
                <a:cs typeface="Open Sans" panose="020B0606030504020204" pitchFamily="34" charset="0"/>
              </a:rPr>
              <a:t>end-of-life</a:t>
            </a:r>
            <a:r>
              <a:rPr lang="en-AU" sz="1600" dirty="0">
                <a:latin typeface="Open Sans" panose="020B0606030504020204" pitchFamily="34" charset="0"/>
                <a:ea typeface="Open Sans" panose="020B0606030504020204" pitchFamily="34" charset="0"/>
                <a:cs typeface="Open Sans" panose="020B0606030504020204" pitchFamily="34" charset="0"/>
              </a:rPr>
              <a:t> care.</a:t>
            </a:r>
          </a:p>
          <a:p>
            <a:pPr marL="0" indent="0" defTabSz="342900">
              <a:lnSpc>
                <a:spcPct val="100000"/>
              </a:lnSpc>
              <a:spcBef>
                <a:spcPct val="20000"/>
              </a:spcBef>
              <a:buFont typeface="Arial"/>
              <a:buNone/>
              <a:defRPr/>
            </a:pP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After completing this talk, you should be able to:</a:t>
            </a:r>
          </a:p>
          <a:p>
            <a:pPr marL="0" indent="0" defTabSz="342900">
              <a:lnSpc>
                <a:spcPct val="100000"/>
              </a:lnSpc>
              <a:spcBef>
                <a:spcPct val="20000"/>
              </a:spcBef>
              <a:buFont typeface="Arial"/>
              <a:buNone/>
              <a:defRP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Analyse the factors that may influence effective teamwork</a:t>
            </a:r>
          </a:p>
          <a:p>
            <a:pPr marL="285750"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Begin to identify your own capabilities in building psychological safety</a:t>
            </a:r>
          </a:p>
          <a:p>
            <a:pPr marL="285750"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Identify tools to assist in managing conflict</a:t>
            </a:r>
          </a:p>
          <a:p>
            <a:pPr marL="285750"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Identify which End-of-Life Essentials module to complete next. </a:t>
            </a:r>
          </a:p>
        </p:txBody>
      </p:sp>
    </p:spTree>
    <p:extLst>
      <p:ext uri="{BB962C8B-B14F-4D97-AF65-F5344CB8AC3E}">
        <p14:creationId xmlns:p14="http://schemas.microsoft.com/office/powerpoint/2010/main" val="266566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83BA7-2769-90F3-F7C0-9C12FC775C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71218F-B140-54E5-E682-6A1F8F4F775B}"/>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4E8F04ED-AEFF-A705-6A1B-9A72F95B1C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8" name="TextBox 7">
            <a:extLst>
              <a:ext uri="{FF2B5EF4-FFF2-40B4-BE49-F238E27FC236}">
                <a16:creationId xmlns:a16="http://schemas.microsoft.com/office/drawing/2014/main" id="{D4C2E332-2C96-FAF4-4315-A96ECE1D8CB5}"/>
              </a:ext>
            </a:extLst>
          </p:cNvPr>
          <p:cNvSpPr txBox="1"/>
          <p:nvPr/>
        </p:nvSpPr>
        <p:spPr>
          <a:xfrm>
            <a:off x="1866664" y="879565"/>
            <a:ext cx="6472502" cy="400110"/>
          </a:xfrm>
          <a:prstGeom prst="rect">
            <a:avLst/>
          </a:prstGeom>
          <a:noFill/>
        </p:spPr>
        <p:txBody>
          <a:bodyPr wrap="square" rtlCol="0">
            <a:spAutoFit/>
          </a:bodyPr>
          <a:lstStyle/>
          <a:p>
            <a:r>
              <a:rPr lang="en-AU"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Who is on the patient’s healthcare team?</a:t>
            </a:r>
          </a:p>
        </p:txBody>
      </p:sp>
      <p:sp>
        <p:nvSpPr>
          <p:cNvPr id="9" name="TextBox 8">
            <a:extLst>
              <a:ext uri="{FF2B5EF4-FFF2-40B4-BE49-F238E27FC236}">
                <a16:creationId xmlns:a16="http://schemas.microsoft.com/office/drawing/2014/main" id="{4495AEBD-3F5C-EF49-2526-B44BFC0222BE}"/>
              </a:ext>
            </a:extLst>
          </p:cNvPr>
          <p:cNvSpPr txBox="1"/>
          <p:nvPr/>
        </p:nvSpPr>
        <p:spPr>
          <a:xfrm>
            <a:off x="1866664" y="1506094"/>
            <a:ext cx="6797502" cy="4485010"/>
          </a:xfrm>
          <a:prstGeom prst="rect">
            <a:avLst/>
          </a:prstGeom>
          <a:noFill/>
        </p:spPr>
        <p:txBody>
          <a:bodyPr wrap="square">
            <a:spAutoFit/>
          </a:bodyPr>
          <a:lstStyle/>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Think of the health care provided to an older patient. So many providers contributing including: </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general practitioner</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a:t>
            </a:r>
            <a:r>
              <a:rPr lang="en-US" sz="1600" dirty="0" err="1">
                <a:latin typeface="Open Sans" panose="020B0606030504020204" pitchFamily="34" charset="0"/>
                <a:ea typeface="Open Sans" panose="020B0606030504020204" pitchFamily="34" charset="0"/>
                <a:cs typeface="Open Sans" panose="020B0606030504020204" pitchFamily="34" charset="0"/>
              </a:rPr>
              <a:t>orthopaedic</a:t>
            </a:r>
            <a:r>
              <a:rPr lang="en-US" sz="1600" dirty="0">
                <a:latin typeface="Open Sans" panose="020B0606030504020204" pitchFamily="34" charset="0"/>
                <a:ea typeface="Open Sans" panose="020B0606030504020204" pitchFamily="34" charset="0"/>
                <a:cs typeface="Open Sans" panose="020B0606030504020204" pitchFamily="34" charset="0"/>
              </a:rPr>
              <a:t> team (or cardiology or oncology or respiratory……)</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nurses on the ward</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allied health practitioners (e.g., physiotherapy, dietitian, social worker)</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pharmacist</a:t>
            </a:r>
          </a:p>
          <a:p>
            <a:pPr marL="285750" indent="-285750">
              <a:lnSpc>
                <a:spcPct val="150000"/>
              </a:lnSpc>
              <a:buFont typeface="Arial" panose="020B0604020202020204" pitchFamily="34" charset="0"/>
              <a:buChar char="•"/>
            </a:pPr>
            <a:r>
              <a:rPr lang="en-US" sz="1600" b="1" dirty="0">
                <a:latin typeface="Open Sans" panose="020B0606030504020204" pitchFamily="34" charset="0"/>
                <a:ea typeface="Open Sans" panose="020B0606030504020204" pitchFamily="34" charset="0"/>
                <a:cs typeface="Open Sans" panose="020B0606030504020204" pitchFamily="34" charset="0"/>
              </a:rPr>
              <a:t>together with the patient and their family.</a:t>
            </a:r>
          </a:p>
          <a:p>
            <a:pPr>
              <a:lnSpc>
                <a:spcPct val="150000"/>
              </a:lnSpc>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Patients and families are part of the team. But they are often excluded from decision-making</a:t>
            </a:r>
            <a:r>
              <a:rPr lang="en-US" sz="1600" dirty="0">
                <a:solidFill>
                  <a:srgbClr val="186487"/>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descr="A person in blue shirt and pants&#10;&#10;AI-generated content may be incorrect.">
            <a:extLst>
              <a:ext uri="{FF2B5EF4-FFF2-40B4-BE49-F238E27FC236}">
                <a16:creationId xmlns:a16="http://schemas.microsoft.com/office/drawing/2014/main" id="{7D7170AE-72B8-D279-A342-5D4A51D5A572}"/>
              </a:ext>
            </a:extLst>
          </p:cNvPr>
          <p:cNvPicPr>
            <a:picLocks noChangeAspect="1"/>
          </p:cNvPicPr>
          <p:nvPr/>
        </p:nvPicPr>
        <p:blipFill>
          <a:blip r:embed="rId5" cstate="print">
            <a:extLst>
              <a:ext uri="{28A0092B-C50C-407E-A947-70E740481C1C}">
                <a14:useLocalDpi xmlns:a14="http://schemas.microsoft.com/office/drawing/2010/main" val="0"/>
              </a:ext>
            </a:extLst>
          </a:blip>
          <a:srcRect l="38455" t="7284" r="38968" b="3159"/>
          <a:stretch/>
        </p:blipFill>
        <p:spPr>
          <a:xfrm>
            <a:off x="9294269" y="1758611"/>
            <a:ext cx="1737303" cy="3643910"/>
          </a:xfrm>
          <a:prstGeom prst="rect">
            <a:avLst/>
          </a:prstGeom>
        </p:spPr>
      </p:pic>
    </p:spTree>
    <p:extLst>
      <p:ext uri="{BB962C8B-B14F-4D97-AF65-F5344CB8AC3E}">
        <p14:creationId xmlns:p14="http://schemas.microsoft.com/office/powerpoint/2010/main" val="33813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F4DDB-D9EF-CF64-4E0B-5CA37AFF1D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55F3998-FBE8-244D-980D-790CDA0D7193}"/>
              </a:ext>
            </a:extLst>
          </p:cNvPr>
          <p:cNvPicPr>
            <a:picLocks noChangeAspect="1"/>
          </p:cNvPicPr>
          <p:nvPr/>
        </p:nvPicPr>
        <p:blipFill>
          <a:blip r:embed="rId2">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41D79AB7-6B28-2B84-3809-54EA81A7D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C42E4BC6-BCA6-B191-39E7-EB69590EBBED}"/>
              </a:ext>
            </a:extLst>
          </p:cNvPr>
          <p:cNvSpPr txBox="1"/>
          <p:nvPr/>
        </p:nvSpPr>
        <p:spPr>
          <a:xfrm>
            <a:off x="1801435" y="889105"/>
            <a:ext cx="5831430"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Key factors for effective teamwork</a:t>
            </a:r>
          </a:p>
        </p:txBody>
      </p:sp>
      <p:sp>
        <p:nvSpPr>
          <p:cNvPr id="3" name="TextBox 2">
            <a:extLst>
              <a:ext uri="{FF2B5EF4-FFF2-40B4-BE49-F238E27FC236}">
                <a16:creationId xmlns:a16="http://schemas.microsoft.com/office/drawing/2014/main" id="{3AFC3F15-0EFF-0D82-28C6-A2550832608A}"/>
              </a:ext>
            </a:extLst>
          </p:cNvPr>
          <p:cNvSpPr txBox="1"/>
          <p:nvPr/>
        </p:nvSpPr>
        <p:spPr>
          <a:xfrm>
            <a:off x="1801435" y="1560259"/>
            <a:ext cx="7941493" cy="4826642"/>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Key factors for effective teamwork in </a:t>
            </a:r>
            <a:r>
              <a:rPr lang="en-AU" sz="1600" dirty="0" err="1">
                <a:latin typeface="Open Sans" panose="020B0606030504020204" pitchFamily="34" charset="0"/>
                <a:ea typeface="Open Sans" panose="020B0606030504020204" pitchFamily="34" charset="0"/>
                <a:cs typeface="Open Sans" panose="020B0606030504020204" pitchFamily="34" charset="0"/>
              </a:rPr>
              <a:t>end-of-life</a:t>
            </a:r>
            <a:r>
              <a:rPr lang="en-AU" sz="1600" dirty="0">
                <a:latin typeface="Open Sans" panose="020B0606030504020204" pitchFamily="34" charset="0"/>
                <a:ea typeface="Open Sans" panose="020B0606030504020204" pitchFamily="34" charset="0"/>
                <a:cs typeface="Open Sans" panose="020B0606030504020204" pitchFamily="34" charset="0"/>
              </a:rPr>
              <a:t> care include:</a:t>
            </a:r>
            <a:r>
              <a:rPr lang="en-AU" sz="1600" baseline="30000" dirty="0">
                <a:latin typeface="Open Sans" panose="020B0606030504020204" pitchFamily="34" charset="0"/>
                <a:ea typeface="Open Sans" panose="020B0606030504020204" pitchFamily="34" charset="0"/>
                <a:cs typeface="Open Sans" panose="020B0606030504020204" pitchFamily="34" charset="0"/>
              </a:rPr>
              <a:t>1,2</a:t>
            </a:r>
            <a:br>
              <a:rPr lang="en-AU" sz="1600" baseline="30000" dirty="0">
                <a:latin typeface="Open Sans" panose="020B0606030504020204" pitchFamily="34" charset="0"/>
                <a:ea typeface="Open Sans" panose="020B0606030504020204" pitchFamily="34" charset="0"/>
                <a:cs typeface="Open Sans" panose="020B0606030504020204" pitchFamily="34" charset="0"/>
              </a:rPr>
            </a:br>
            <a:endParaRPr lang="en-US" b="1" dirty="0">
              <a:cs typeface="Arial" panose="020B0604020202020204" pitchFamily="34" charset="0"/>
            </a:endParaRPr>
          </a:p>
          <a:p>
            <a:pPr marL="0" indent="0">
              <a:lnSpc>
                <a:spcPct val="150000"/>
              </a:lnSpc>
              <a:buNone/>
            </a:pPr>
            <a:r>
              <a:rPr lang="en-US" sz="1600" b="1" dirty="0">
                <a:latin typeface="Open Sans" panose="020B0606030504020204" pitchFamily="34" charset="0"/>
                <a:ea typeface="Open Sans" panose="020B0606030504020204" pitchFamily="34" charset="0"/>
                <a:cs typeface="Open Sans" panose="020B0606030504020204" pitchFamily="34" charset="0"/>
              </a:rPr>
              <a:t>Leadership</a:t>
            </a:r>
            <a:r>
              <a:rPr lang="en-US" sz="1600" dirty="0">
                <a:latin typeface="Open Sans" panose="020B0606030504020204" pitchFamily="34" charset="0"/>
                <a:ea typeface="Open Sans" panose="020B0606030504020204" pitchFamily="34" charset="0"/>
                <a:cs typeface="Open Sans" panose="020B0606030504020204" pitchFamily="34" charset="0"/>
              </a:rPr>
              <a:t> – champions who can drive change in hospitals, services and units. Are you this person?</a:t>
            </a:r>
          </a:p>
          <a:p>
            <a:pPr marL="0" indent="0">
              <a:lnSpc>
                <a:spcPct val="150000"/>
              </a:lnSpc>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AU" sz="1600" b="1" dirty="0">
                <a:latin typeface="Open Sans" panose="020B0606030504020204" pitchFamily="34" charset="0"/>
                <a:ea typeface="Open Sans" panose="020B0606030504020204" pitchFamily="34" charset="0"/>
                <a:cs typeface="Open Sans" panose="020B0606030504020204" pitchFamily="34" charset="0"/>
              </a:rPr>
              <a:t>Cultural readiness to allow patients to steer and be centre of care </a:t>
            </a:r>
            <a:r>
              <a:rPr lang="en-AU" sz="1600" dirty="0">
                <a:latin typeface="Open Sans" panose="020B0606030504020204" pitchFamily="34" charset="0"/>
                <a:ea typeface="Open Sans" panose="020B0606030504020204" pitchFamily="34" charset="0"/>
                <a:cs typeface="Open Sans" panose="020B0606030504020204" pitchFamily="34" charset="0"/>
              </a:rPr>
              <a:t>- </a:t>
            </a:r>
          </a:p>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Allowing patients and families into a team means making room for them and listening to and respecting their requests.</a:t>
            </a:r>
          </a:p>
          <a:p>
            <a:pPr marL="0" indent="0">
              <a:lnSpc>
                <a:spcPct val="15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AU" sz="1600" b="1" dirty="0">
                <a:latin typeface="Open Sans" panose="020B0606030504020204" pitchFamily="34" charset="0"/>
                <a:ea typeface="Open Sans" panose="020B0606030504020204" pitchFamily="34" charset="0"/>
                <a:cs typeface="Open Sans" panose="020B0606030504020204" pitchFamily="34" charset="0"/>
              </a:rPr>
              <a:t>A clear vision of patient goals of care </a:t>
            </a:r>
            <a:r>
              <a:rPr lang="en-AU" sz="16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Not only negotiating with the patient (and their family) but communicating goals of care to the wider team, the GP, and others.</a:t>
            </a:r>
          </a:p>
          <a:p>
            <a:pPr marL="0" indent="0">
              <a:lnSpc>
                <a:spcPct val="11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07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3C5-8DE5-2E15-27F0-2A224C8AFC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14E1187-6EA3-9CD4-71DF-7A1FA7382175}"/>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EFB1659E-8299-CEEF-FEDA-D224FA951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7" name="TextBox 6">
            <a:extLst>
              <a:ext uri="{FF2B5EF4-FFF2-40B4-BE49-F238E27FC236}">
                <a16:creationId xmlns:a16="http://schemas.microsoft.com/office/drawing/2014/main" id="{69A175F5-771A-A2BD-0D6A-158FF129B5E5}"/>
              </a:ext>
            </a:extLst>
          </p:cNvPr>
          <p:cNvSpPr txBox="1"/>
          <p:nvPr/>
        </p:nvSpPr>
        <p:spPr>
          <a:xfrm>
            <a:off x="1683740" y="879565"/>
            <a:ext cx="5831430"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Key factors for effective teamwork</a:t>
            </a:r>
          </a:p>
        </p:txBody>
      </p:sp>
      <p:sp>
        <p:nvSpPr>
          <p:cNvPr id="9" name="TextBox 8">
            <a:extLst>
              <a:ext uri="{FF2B5EF4-FFF2-40B4-BE49-F238E27FC236}">
                <a16:creationId xmlns:a16="http://schemas.microsoft.com/office/drawing/2014/main" id="{AB588BA8-BB34-ACCD-2A49-45DAA8CD3808}"/>
              </a:ext>
            </a:extLst>
          </p:cNvPr>
          <p:cNvSpPr txBox="1"/>
          <p:nvPr/>
        </p:nvSpPr>
        <p:spPr>
          <a:xfrm>
            <a:off x="1683740" y="1483146"/>
            <a:ext cx="7907204" cy="1945854"/>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Key factors for effective teamwork in </a:t>
            </a:r>
            <a:r>
              <a:rPr lang="en-AU" sz="1600" dirty="0" err="1">
                <a:latin typeface="Open Sans" panose="020B0606030504020204" pitchFamily="34" charset="0"/>
                <a:ea typeface="Open Sans" panose="020B0606030504020204" pitchFamily="34" charset="0"/>
                <a:cs typeface="Open Sans" panose="020B0606030504020204" pitchFamily="34" charset="0"/>
              </a:rPr>
              <a:t>end-of-life</a:t>
            </a:r>
            <a:r>
              <a:rPr lang="en-AU" sz="1600" dirty="0">
                <a:latin typeface="Open Sans" panose="020B0606030504020204" pitchFamily="34" charset="0"/>
                <a:ea typeface="Open Sans" panose="020B0606030504020204" pitchFamily="34" charset="0"/>
                <a:cs typeface="Open Sans" panose="020B0606030504020204" pitchFamily="34" charset="0"/>
              </a:rPr>
              <a:t> care include:</a:t>
            </a:r>
            <a:r>
              <a:rPr lang="en-AU" sz="1600" baseline="30000" dirty="0">
                <a:latin typeface="Open Sans" panose="020B0606030504020204" pitchFamily="34" charset="0"/>
                <a:ea typeface="Open Sans" panose="020B0606030504020204" pitchFamily="34" charset="0"/>
                <a:cs typeface="Open Sans" panose="020B0606030504020204" pitchFamily="34" charset="0"/>
              </a:rPr>
              <a:t>1,2</a:t>
            </a:r>
            <a:br>
              <a:rPr lang="en-AU" sz="1600" baseline="30000" dirty="0">
                <a:latin typeface="Open Sans" panose="020B0606030504020204" pitchFamily="34" charset="0"/>
                <a:ea typeface="Open Sans" panose="020B0606030504020204" pitchFamily="34" charset="0"/>
                <a:cs typeface="Open Sans" panose="020B0606030504020204" pitchFamily="34" charset="0"/>
              </a:rPr>
            </a:br>
            <a:endParaRPr lang="en-US" b="1" dirty="0">
              <a:cs typeface="Arial" panose="020B0604020202020204" pitchFamily="34" charset="0"/>
            </a:endParaRPr>
          </a:p>
          <a:p>
            <a:pPr marL="0" indent="0">
              <a:lnSpc>
                <a:spcPct val="150000"/>
              </a:lnSpc>
              <a:buNone/>
            </a:pPr>
            <a:r>
              <a:rPr lang="en-AU" sz="1600" b="1" dirty="0">
                <a:latin typeface="Open Sans" panose="020B0606030504020204" pitchFamily="34" charset="0"/>
                <a:ea typeface="Open Sans" panose="020B0606030504020204" pitchFamily="34" charset="0"/>
                <a:cs typeface="Open Sans" panose="020B0606030504020204" pitchFamily="34" charset="0"/>
              </a:rPr>
              <a:t>Clarity regarding roles of all team members -</a:t>
            </a:r>
          </a:p>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Are your strengths around spiritual care or complex symptomology for example, if not, who do you refer to?</a:t>
            </a:r>
          </a:p>
        </p:txBody>
      </p:sp>
      <p:sp>
        <p:nvSpPr>
          <p:cNvPr id="10" name="TextBox 9">
            <a:extLst>
              <a:ext uri="{FF2B5EF4-FFF2-40B4-BE49-F238E27FC236}">
                <a16:creationId xmlns:a16="http://schemas.microsoft.com/office/drawing/2014/main" id="{69F0A15F-152A-EE22-BBBE-55024B2DA0C8}"/>
              </a:ext>
            </a:extLst>
          </p:cNvPr>
          <p:cNvSpPr txBox="1"/>
          <p:nvPr/>
        </p:nvSpPr>
        <p:spPr>
          <a:xfrm>
            <a:off x="1683740" y="3698912"/>
            <a:ext cx="6102240" cy="1530355"/>
          </a:xfrm>
          <a:prstGeom prst="rect">
            <a:avLst/>
          </a:prstGeom>
          <a:noFill/>
        </p:spPr>
        <p:txBody>
          <a:bodyPr wrap="square">
            <a:spAutoFit/>
          </a:bodyPr>
          <a:lstStyle/>
          <a:p>
            <a:pPr marL="0" indent="0">
              <a:lnSpc>
                <a:spcPct val="150000"/>
              </a:lnSpc>
              <a:buNone/>
            </a:pPr>
            <a:r>
              <a:rPr lang="en-AU" sz="1600" b="1" dirty="0">
                <a:latin typeface="Open Sans" panose="020B0606030504020204" pitchFamily="34" charset="0"/>
                <a:ea typeface="Open Sans" panose="020B0606030504020204" pitchFamily="34" charset="0"/>
                <a:cs typeface="Open Sans" panose="020B0606030504020204" pitchFamily="34" charset="0"/>
              </a:rPr>
              <a:t>Trust and respect for </a:t>
            </a:r>
            <a:r>
              <a:rPr lang="en-AU" sz="1600" b="1" dirty="0" err="1">
                <a:latin typeface="Open Sans" panose="020B0606030504020204" pitchFamily="34" charset="0"/>
                <a:ea typeface="Open Sans" panose="020B0606030504020204" pitchFamily="34" charset="0"/>
                <a:cs typeface="Open Sans" panose="020B0606030504020204" pitchFamily="34" charset="0"/>
              </a:rPr>
              <a:t>end-of-life</a:t>
            </a:r>
            <a:r>
              <a:rPr lang="en-AU" sz="1600" b="1" dirty="0">
                <a:latin typeface="Open Sans" panose="020B0606030504020204" pitchFamily="34" charset="0"/>
                <a:ea typeface="Open Sans" panose="020B0606030504020204" pitchFamily="34" charset="0"/>
                <a:cs typeface="Open Sans" panose="020B0606030504020204" pitchFamily="34" charset="0"/>
              </a:rPr>
              <a:t> issues - </a:t>
            </a:r>
          </a:p>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Do you value those staff who speak up and advocate about </a:t>
            </a:r>
            <a:r>
              <a:rPr lang="en-AU" sz="1600" dirty="0" err="1">
                <a:latin typeface="Open Sans" panose="020B0606030504020204" pitchFamily="34" charset="0"/>
                <a:ea typeface="Open Sans" panose="020B0606030504020204" pitchFamily="34" charset="0"/>
                <a:cs typeface="Open Sans" panose="020B0606030504020204" pitchFamily="34" charset="0"/>
              </a:rPr>
              <a:t>end-of-life</a:t>
            </a:r>
            <a:r>
              <a:rPr lang="en-AU" sz="1600" dirty="0">
                <a:latin typeface="Open Sans" panose="020B0606030504020204" pitchFamily="34" charset="0"/>
                <a:ea typeface="Open Sans" panose="020B0606030504020204" pitchFamily="34" charset="0"/>
                <a:cs typeface="Open Sans" panose="020B0606030504020204" pitchFamily="34" charset="0"/>
              </a:rPr>
              <a:t> care? How do you support the staff who are learning to do so?</a:t>
            </a:r>
          </a:p>
        </p:txBody>
      </p:sp>
      <p:pic>
        <p:nvPicPr>
          <p:cNvPr id="11" name="Picture 10" descr="A group of people looking at a paper&#10;&#10;AI-generated content may be incorrect.">
            <a:extLst>
              <a:ext uri="{FF2B5EF4-FFF2-40B4-BE49-F238E27FC236}">
                <a16:creationId xmlns:a16="http://schemas.microsoft.com/office/drawing/2014/main" id="{8DA8A40C-DFDD-8B7A-A553-E3138E89C7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0735" y="3713575"/>
            <a:ext cx="3412663" cy="2277529"/>
          </a:xfrm>
          <a:prstGeom prst="rect">
            <a:avLst/>
          </a:prstGeom>
        </p:spPr>
      </p:pic>
    </p:spTree>
    <p:extLst>
      <p:ext uri="{BB962C8B-B14F-4D97-AF65-F5344CB8AC3E}">
        <p14:creationId xmlns:p14="http://schemas.microsoft.com/office/powerpoint/2010/main" val="220988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E5448-C6B4-07A6-A9E9-15DCAA81B1F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533327-DBD1-88E7-1AE2-2C0167D396D5}"/>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607AF348-17CF-F408-ACB1-9EFAEFE52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BB2F5CCB-00F6-B9A6-6539-8592BCF7285D}"/>
              </a:ext>
            </a:extLst>
          </p:cNvPr>
          <p:cNvSpPr txBox="1"/>
          <p:nvPr/>
        </p:nvSpPr>
        <p:spPr>
          <a:xfrm>
            <a:off x="1425419" y="962445"/>
            <a:ext cx="550550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Think about your team</a:t>
            </a:r>
          </a:p>
        </p:txBody>
      </p:sp>
      <p:pic>
        <p:nvPicPr>
          <p:cNvPr id="4" name="Picture 3" descr="A person in a blue shirt&#10;&#10;AI-generated content may be incorrect.">
            <a:extLst>
              <a:ext uri="{FF2B5EF4-FFF2-40B4-BE49-F238E27FC236}">
                <a16:creationId xmlns:a16="http://schemas.microsoft.com/office/drawing/2014/main" id="{71023E14-8D5A-EA17-6749-133676E02575}"/>
              </a:ext>
            </a:extLst>
          </p:cNvPr>
          <p:cNvPicPr>
            <a:picLocks noChangeAspect="1"/>
          </p:cNvPicPr>
          <p:nvPr/>
        </p:nvPicPr>
        <p:blipFill>
          <a:blip r:embed="rId5" cstate="print">
            <a:extLst>
              <a:ext uri="{28A0092B-C50C-407E-A947-70E740481C1C}">
                <a14:useLocalDpi xmlns:a14="http://schemas.microsoft.com/office/drawing/2010/main" val="0"/>
              </a:ext>
            </a:extLst>
          </a:blip>
          <a:srcRect l="37525" t="2110" r="37426" b="4741"/>
          <a:stretch/>
        </p:blipFill>
        <p:spPr>
          <a:xfrm>
            <a:off x="2397905" y="2315335"/>
            <a:ext cx="1820853" cy="3580220"/>
          </a:xfrm>
          <a:prstGeom prst="rect">
            <a:avLst/>
          </a:prstGeom>
        </p:spPr>
      </p:pic>
      <p:sp>
        <p:nvSpPr>
          <p:cNvPr id="8" name="Oval 7">
            <a:extLst>
              <a:ext uri="{FF2B5EF4-FFF2-40B4-BE49-F238E27FC236}">
                <a16:creationId xmlns:a16="http://schemas.microsoft.com/office/drawing/2014/main" id="{887168F9-E0FD-7A0C-F034-E3D65BA88D49}"/>
              </a:ext>
            </a:extLst>
          </p:cNvPr>
          <p:cNvSpPr/>
          <p:nvPr/>
        </p:nvSpPr>
        <p:spPr>
          <a:xfrm>
            <a:off x="7057453" y="1572775"/>
            <a:ext cx="1973654" cy="1880857"/>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rPr>
              <a:t>A clear vision of </a:t>
            </a:r>
            <a:r>
              <a:rPr lang="en-AU"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end-of-life</a:t>
            </a:r>
            <a:r>
              <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rPr>
              <a:t> care?</a:t>
            </a:r>
          </a:p>
        </p:txBody>
      </p:sp>
      <p:sp>
        <p:nvSpPr>
          <p:cNvPr id="10" name="Oval 9">
            <a:extLst>
              <a:ext uri="{FF2B5EF4-FFF2-40B4-BE49-F238E27FC236}">
                <a16:creationId xmlns:a16="http://schemas.microsoft.com/office/drawing/2014/main" id="{D227A96A-4309-C969-D412-DF1A492E5E5B}"/>
              </a:ext>
            </a:extLst>
          </p:cNvPr>
          <p:cNvSpPr/>
          <p:nvPr/>
        </p:nvSpPr>
        <p:spPr>
          <a:xfrm>
            <a:off x="4253190" y="3082615"/>
            <a:ext cx="1702049" cy="163188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rPr>
              <a:t>Effective?</a:t>
            </a:r>
          </a:p>
        </p:txBody>
      </p:sp>
      <p:sp>
        <p:nvSpPr>
          <p:cNvPr id="11" name="Oval 10">
            <a:extLst>
              <a:ext uri="{FF2B5EF4-FFF2-40B4-BE49-F238E27FC236}">
                <a16:creationId xmlns:a16="http://schemas.microsoft.com/office/drawing/2014/main" id="{8F6D1ED5-3BCA-8C2B-4B71-3F0F7ADCD134}"/>
              </a:ext>
            </a:extLst>
          </p:cNvPr>
          <p:cNvSpPr/>
          <p:nvPr/>
        </p:nvSpPr>
        <p:spPr>
          <a:xfrm>
            <a:off x="6096000" y="3423041"/>
            <a:ext cx="1441349" cy="1364808"/>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rPr>
              <a:t>Clear roles?</a:t>
            </a:r>
          </a:p>
        </p:txBody>
      </p:sp>
      <p:sp>
        <p:nvSpPr>
          <p:cNvPr id="12" name="Oval 11">
            <a:extLst>
              <a:ext uri="{FF2B5EF4-FFF2-40B4-BE49-F238E27FC236}">
                <a16:creationId xmlns:a16="http://schemas.microsoft.com/office/drawing/2014/main" id="{9490AF18-7AAF-D3A5-7C5E-BEF102603A11}"/>
              </a:ext>
            </a:extLst>
          </p:cNvPr>
          <p:cNvSpPr/>
          <p:nvPr/>
        </p:nvSpPr>
        <p:spPr>
          <a:xfrm>
            <a:off x="5236560" y="1323988"/>
            <a:ext cx="1764543" cy="171344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you trusted?</a:t>
            </a:r>
          </a:p>
        </p:txBody>
      </p:sp>
      <p:sp>
        <p:nvSpPr>
          <p:cNvPr id="13" name="Oval 12">
            <a:extLst>
              <a:ext uri="{FF2B5EF4-FFF2-40B4-BE49-F238E27FC236}">
                <a16:creationId xmlns:a16="http://schemas.microsoft.com/office/drawing/2014/main" id="{389DDA45-0861-7902-36A1-646533DF5D98}"/>
              </a:ext>
            </a:extLst>
          </p:cNvPr>
          <p:cNvSpPr/>
          <p:nvPr/>
        </p:nvSpPr>
        <p:spPr>
          <a:xfrm>
            <a:off x="7711959" y="3655241"/>
            <a:ext cx="1903986" cy="1900018"/>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Can you speak up?</a:t>
            </a:r>
          </a:p>
        </p:txBody>
      </p:sp>
      <p:sp>
        <p:nvSpPr>
          <p:cNvPr id="14" name="Oval 13">
            <a:extLst>
              <a:ext uri="{FF2B5EF4-FFF2-40B4-BE49-F238E27FC236}">
                <a16:creationId xmlns:a16="http://schemas.microsoft.com/office/drawing/2014/main" id="{98742E92-61BF-F4B6-043E-2CA928DB0654}"/>
              </a:ext>
            </a:extLst>
          </p:cNvPr>
          <p:cNvSpPr/>
          <p:nvPr/>
        </p:nvSpPr>
        <p:spPr>
          <a:xfrm>
            <a:off x="4019482" y="2786115"/>
            <a:ext cx="298864" cy="29650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extLst>
              <a:ext uri="{FF2B5EF4-FFF2-40B4-BE49-F238E27FC236}">
                <a16:creationId xmlns:a16="http://schemas.microsoft.com/office/drawing/2014/main" id="{787FFDAB-C102-39A3-1184-9ED23361F5E5}"/>
              </a:ext>
            </a:extLst>
          </p:cNvPr>
          <p:cNvSpPr/>
          <p:nvPr/>
        </p:nvSpPr>
        <p:spPr>
          <a:xfrm>
            <a:off x="4469446" y="2689670"/>
            <a:ext cx="298864" cy="29650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F0AD60CA-D186-2CF4-B87D-A645C8D605BA}"/>
              </a:ext>
            </a:extLst>
          </p:cNvPr>
          <p:cNvSpPr/>
          <p:nvPr/>
        </p:nvSpPr>
        <p:spPr>
          <a:xfrm>
            <a:off x="4903504" y="2586060"/>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4C7E73B8-1619-D513-B392-A6489FDEE898}"/>
              </a:ext>
            </a:extLst>
          </p:cNvPr>
          <p:cNvSpPr/>
          <p:nvPr/>
        </p:nvSpPr>
        <p:spPr>
          <a:xfrm>
            <a:off x="6656032" y="2962003"/>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95CBACE8-C21D-49FC-1D4F-04708CAE3EB8}"/>
              </a:ext>
            </a:extLst>
          </p:cNvPr>
          <p:cNvSpPr/>
          <p:nvPr/>
        </p:nvSpPr>
        <p:spPr>
          <a:xfrm>
            <a:off x="5895290" y="3153521"/>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Oval 18">
            <a:extLst>
              <a:ext uri="{FF2B5EF4-FFF2-40B4-BE49-F238E27FC236}">
                <a16:creationId xmlns:a16="http://schemas.microsoft.com/office/drawing/2014/main" id="{15A0C35B-E3B7-706F-797C-AA112A758FAD}"/>
              </a:ext>
            </a:extLst>
          </p:cNvPr>
          <p:cNvSpPr/>
          <p:nvPr/>
        </p:nvSpPr>
        <p:spPr>
          <a:xfrm>
            <a:off x="7259190" y="4848777"/>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9C3A1812-720B-E059-E767-6388F1BBD9EC}"/>
              </a:ext>
            </a:extLst>
          </p:cNvPr>
          <p:cNvSpPr/>
          <p:nvPr/>
        </p:nvSpPr>
        <p:spPr>
          <a:xfrm>
            <a:off x="7001103" y="1390931"/>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DE252B91-F486-2536-C61B-08FF1AD5E8CC}"/>
              </a:ext>
            </a:extLst>
          </p:cNvPr>
          <p:cNvSpPr/>
          <p:nvPr/>
        </p:nvSpPr>
        <p:spPr>
          <a:xfrm>
            <a:off x="8830397" y="3200453"/>
            <a:ext cx="401420" cy="40785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29607DD5-1BC0-A226-A1B9-E7455FB2AFB6}"/>
              </a:ext>
            </a:extLst>
          </p:cNvPr>
          <p:cNvSpPr/>
          <p:nvPr/>
        </p:nvSpPr>
        <p:spPr>
          <a:xfrm>
            <a:off x="7558329" y="3561377"/>
            <a:ext cx="274152" cy="283993"/>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Oval 22">
            <a:extLst>
              <a:ext uri="{FF2B5EF4-FFF2-40B4-BE49-F238E27FC236}">
                <a16:creationId xmlns:a16="http://schemas.microsoft.com/office/drawing/2014/main" id="{FCD1F822-A7F8-ABCB-37CE-8DFD40A6593C}"/>
              </a:ext>
            </a:extLst>
          </p:cNvPr>
          <p:cNvSpPr/>
          <p:nvPr/>
        </p:nvSpPr>
        <p:spPr>
          <a:xfrm>
            <a:off x="5807985" y="4439843"/>
            <a:ext cx="321864" cy="31984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393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68322-8421-F1E7-9ED4-FC9E1FAE58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A2F146-39E0-CC5C-C3E7-92D5DE1F33DB}"/>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DC501F18-CB45-5ED1-9CB2-1F5C200FB7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9B8876EC-80D0-A474-6F5B-AAD8D6A69B4D}"/>
              </a:ext>
            </a:extLst>
          </p:cNvPr>
          <p:cNvSpPr txBox="1"/>
          <p:nvPr/>
        </p:nvSpPr>
        <p:spPr>
          <a:xfrm>
            <a:off x="2142923" y="879565"/>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Barriers to speaking up</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4" name="TextBox 3">
            <a:extLst>
              <a:ext uri="{FF2B5EF4-FFF2-40B4-BE49-F238E27FC236}">
                <a16:creationId xmlns:a16="http://schemas.microsoft.com/office/drawing/2014/main" id="{03CA6EA0-EA0A-437E-780B-F66CA6869BD0}"/>
              </a:ext>
            </a:extLst>
          </p:cNvPr>
          <p:cNvSpPr txBox="1"/>
          <p:nvPr/>
        </p:nvSpPr>
        <p:spPr>
          <a:xfrm>
            <a:off x="2142923" y="1667991"/>
            <a:ext cx="5941725" cy="371556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We don’t like to criticise others and especially other disciplines</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Hierarchy / authority in healthcare organisations </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Autonomy of practice</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We don’t want to look ignorant, incompetent, intrusive, or negative.</a:t>
            </a:r>
          </a:p>
          <a:p>
            <a:pPr>
              <a:lnSpc>
                <a:spcPct val="200000"/>
              </a:lnSpc>
            </a:pP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So, we don’t ask questions, don’t admit mistakes, don’t offer ideas and we don’t critique the status quo.</a:t>
            </a:r>
            <a:r>
              <a:rPr lang="en-AU" sz="1600" baseline="30000" dirty="0">
                <a:latin typeface="Open Sans" panose="020B0606030504020204" pitchFamily="34" charset="0"/>
                <a:ea typeface="Open Sans" panose="020B0606030504020204" pitchFamily="34" charset="0"/>
                <a:cs typeface="Open Sans" panose="020B0606030504020204" pitchFamily="34" charset="0"/>
              </a:rPr>
              <a:t>3</a:t>
            </a:r>
            <a:r>
              <a:rPr lang="en-AU" sz="16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7" name="Picture 6" descr="A person wearing glasses and a blue polo shirt&#10;&#10;AI-generated content may be incorrect.">
            <a:extLst>
              <a:ext uri="{FF2B5EF4-FFF2-40B4-BE49-F238E27FC236}">
                <a16:creationId xmlns:a16="http://schemas.microsoft.com/office/drawing/2014/main" id="{E9C40ADA-9BF1-F47D-9D73-65F1B98406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2488" y="1722365"/>
            <a:ext cx="2043120" cy="3069239"/>
          </a:xfrm>
          <a:prstGeom prst="rect">
            <a:avLst/>
          </a:prstGeom>
        </p:spPr>
      </p:pic>
    </p:spTree>
    <p:extLst>
      <p:ext uri="{BB962C8B-B14F-4D97-AF65-F5344CB8AC3E}">
        <p14:creationId xmlns:p14="http://schemas.microsoft.com/office/powerpoint/2010/main" val="171614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38B21-EEB0-ECBA-0FFA-9EBE8D83241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A62A916-F717-BB47-D355-3BDBF791EA93}"/>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47EC1A0A-AAE7-27C5-8616-288DD5503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F2474CC0-9564-BA9B-104A-FC2F7A603D06}"/>
              </a:ext>
            </a:extLst>
          </p:cNvPr>
          <p:cNvSpPr txBox="1"/>
          <p:nvPr/>
        </p:nvSpPr>
        <p:spPr>
          <a:xfrm>
            <a:off x="1964925" y="976862"/>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Buildin</a:t>
            </a:r>
            <a:r>
              <a:rPr lang="en-AU" sz="2000" b="1" dirty="0">
                <a:solidFill>
                  <a:schemeClr val="accent1">
                    <a:lumMod val="75000"/>
                  </a:schemeClr>
                </a:solidFill>
                <a:highlight>
                  <a:srgbClr val="FFFFFF"/>
                </a:highlight>
                <a:latin typeface="Open Sans" panose="020B0606030504020204" pitchFamily="34" charset="0"/>
              </a:rPr>
              <a:t>g psychological safety</a:t>
            </a:r>
            <a:r>
              <a:rPr lang="en-AU" sz="2000" b="1" baseline="30000" dirty="0">
                <a:solidFill>
                  <a:schemeClr val="accent1">
                    <a:lumMod val="75000"/>
                  </a:schemeClr>
                </a:solidFill>
                <a:highlight>
                  <a:srgbClr val="FFFFFF"/>
                </a:highlight>
                <a:latin typeface="Open Sans" panose="020B0606030504020204" pitchFamily="34" charset="0"/>
              </a:rPr>
              <a:t>3</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7" name="TextBox 6">
            <a:extLst>
              <a:ext uri="{FF2B5EF4-FFF2-40B4-BE49-F238E27FC236}">
                <a16:creationId xmlns:a16="http://schemas.microsoft.com/office/drawing/2014/main" id="{BAD22603-ED1F-DC5A-4658-8ECE3180771F}"/>
              </a:ext>
            </a:extLst>
          </p:cNvPr>
          <p:cNvSpPr txBox="1"/>
          <p:nvPr/>
        </p:nvSpPr>
        <p:spPr>
          <a:xfrm>
            <a:off x="1892497" y="1733792"/>
            <a:ext cx="4657943" cy="3785652"/>
          </a:xfrm>
          <a:prstGeom prst="rect">
            <a:avLst/>
          </a:prstGeom>
          <a:noFill/>
        </p:spPr>
        <p:txBody>
          <a:bodyPr wrap="square">
            <a:spAutoFit/>
          </a:bodyPr>
          <a:lstStyle/>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Is speaking up!</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Knowing that conflict / difference of opinion happens</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Knowing how to create a climate of openness </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Frame mistakes or uncertainties as learning points</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Acknowledge we are all fallible: ‘</a:t>
            </a:r>
            <a:r>
              <a:rPr lang="en-AU" sz="1600" i="1" dirty="0">
                <a:latin typeface="Open Sans" panose="020B0606030504020204" pitchFamily="34" charset="0"/>
                <a:ea typeface="Open Sans" panose="020B0606030504020204" pitchFamily="34" charset="0"/>
                <a:cs typeface="Open Sans" panose="020B0606030504020204" pitchFamily="34" charset="0"/>
              </a:rPr>
              <a:t>I may have just missed something’</a:t>
            </a:r>
            <a:br>
              <a:rPr lang="en-AU" sz="1600" i="1" dirty="0">
                <a:latin typeface="Open Sans" panose="020B0606030504020204" pitchFamily="34" charset="0"/>
                <a:ea typeface="Open Sans" panose="020B0606030504020204" pitchFamily="34" charset="0"/>
                <a:cs typeface="Open Sans" panose="020B0606030504020204" pitchFamily="34" charset="0"/>
              </a:rPr>
            </a:br>
            <a:endParaRPr lang="en-AU" sz="1600" i="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Model curiosity </a:t>
            </a:r>
          </a:p>
        </p:txBody>
      </p:sp>
      <p:pic>
        <p:nvPicPr>
          <p:cNvPr id="10" name="Picture 9" descr="A person and person in blue uniforms&#10;&#10;AI-generated content may be incorrect.">
            <a:extLst>
              <a:ext uri="{FF2B5EF4-FFF2-40B4-BE49-F238E27FC236}">
                <a16:creationId xmlns:a16="http://schemas.microsoft.com/office/drawing/2014/main" id="{0F53C506-9E0F-C392-1F61-9EBC2E168D75}"/>
              </a:ext>
            </a:extLst>
          </p:cNvPr>
          <p:cNvPicPr>
            <a:picLocks noChangeAspect="1"/>
          </p:cNvPicPr>
          <p:nvPr/>
        </p:nvPicPr>
        <p:blipFill>
          <a:blip r:embed="rId5" cstate="print">
            <a:extLst>
              <a:ext uri="{28A0092B-C50C-407E-A947-70E740481C1C}">
                <a14:useLocalDpi xmlns:a14="http://schemas.microsoft.com/office/drawing/2010/main" val="0"/>
              </a:ext>
            </a:extLst>
          </a:blip>
          <a:srcRect l="22495" r="21567"/>
          <a:stretch/>
        </p:blipFill>
        <p:spPr>
          <a:xfrm>
            <a:off x="7547660" y="2064190"/>
            <a:ext cx="3708415" cy="3505445"/>
          </a:xfrm>
          <a:prstGeom prst="rect">
            <a:avLst/>
          </a:prstGeom>
        </p:spPr>
      </p:pic>
    </p:spTree>
    <p:extLst>
      <p:ext uri="{BB962C8B-B14F-4D97-AF65-F5344CB8AC3E}">
        <p14:creationId xmlns:p14="http://schemas.microsoft.com/office/powerpoint/2010/main" val="23458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1D7A3-2A93-25F9-60BE-53AEBCCAC2A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C6799B8-DABF-D21E-A7ED-95041FE3D8C2}"/>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BC3444E4-05AE-1AA6-8068-6CD57F2D7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F2D2CC4C-4B18-61B7-734E-6864ECA0BB1C}"/>
              </a:ext>
            </a:extLst>
          </p:cNvPr>
          <p:cNvSpPr txBox="1"/>
          <p:nvPr/>
        </p:nvSpPr>
        <p:spPr>
          <a:xfrm>
            <a:off x="1717463" y="781672"/>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Buildin</a:t>
            </a:r>
            <a:r>
              <a:rPr lang="en-AU" sz="2000" b="1" dirty="0">
                <a:solidFill>
                  <a:schemeClr val="accent1">
                    <a:lumMod val="75000"/>
                  </a:schemeClr>
                </a:solidFill>
                <a:highlight>
                  <a:srgbClr val="FFFFFF"/>
                </a:highlight>
                <a:latin typeface="Open Sans" panose="020B0606030504020204" pitchFamily="34" charset="0"/>
              </a:rPr>
              <a:t>g psychological safety</a:t>
            </a:r>
            <a:r>
              <a:rPr lang="en-AU" sz="2000" b="1" baseline="30000" dirty="0">
                <a:solidFill>
                  <a:schemeClr val="accent1">
                    <a:lumMod val="75000"/>
                  </a:schemeClr>
                </a:solidFill>
                <a:highlight>
                  <a:srgbClr val="FFFFFF"/>
                </a:highlight>
                <a:latin typeface="Open Sans" panose="020B0606030504020204" pitchFamily="34" charset="0"/>
              </a:rPr>
              <a:t>3</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4" name="TextBox 3">
            <a:extLst>
              <a:ext uri="{FF2B5EF4-FFF2-40B4-BE49-F238E27FC236}">
                <a16:creationId xmlns:a16="http://schemas.microsoft.com/office/drawing/2014/main" id="{650716DF-1828-A8E5-5E64-9CC9A223FC32}"/>
              </a:ext>
            </a:extLst>
          </p:cNvPr>
          <p:cNvSpPr txBox="1"/>
          <p:nvPr/>
        </p:nvSpPr>
        <p:spPr>
          <a:xfrm>
            <a:off x="1717463" y="1362600"/>
            <a:ext cx="7011844" cy="2638351"/>
          </a:xfrm>
          <a:prstGeom prst="rect">
            <a:avLst/>
          </a:prstGeom>
          <a:noFill/>
        </p:spPr>
        <p:txBody>
          <a:bodyPr wrap="square">
            <a:spAutoFit/>
          </a:bodyPr>
          <a:lstStyle/>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Building psychological safety can take time, but it can be done to create a culture that values:</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Framing issues as learning, this creates a reason for speaking up with ideas</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Sharing with team members that everyone has made mistakes and using these as a learning or teaching opportunity</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Asking questions and creating a culture of curiosity.</a:t>
            </a:r>
            <a:endParaRPr lang="en-US" sz="1600" dirty="0">
              <a:solidFill>
                <a:srgbClr val="186487"/>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group of men sitting at a table&#10;&#10;AI-generated content may be incorrect.">
            <a:extLst>
              <a:ext uri="{FF2B5EF4-FFF2-40B4-BE49-F238E27FC236}">
                <a16:creationId xmlns:a16="http://schemas.microsoft.com/office/drawing/2014/main" id="{151D25AB-E2C4-9120-3E5E-1ADCC6008477}"/>
              </a:ext>
            </a:extLst>
          </p:cNvPr>
          <p:cNvPicPr>
            <a:picLocks noChangeAspect="1"/>
          </p:cNvPicPr>
          <p:nvPr/>
        </p:nvPicPr>
        <p:blipFill>
          <a:blip r:embed="rId5" cstate="print">
            <a:extLst>
              <a:ext uri="{28A0092B-C50C-407E-A947-70E740481C1C}">
                <a14:useLocalDpi xmlns:a14="http://schemas.microsoft.com/office/drawing/2010/main" val="0"/>
              </a:ext>
            </a:extLst>
          </a:blip>
          <a:srcRect t="31624"/>
          <a:stretch/>
        </p:blipFill>
        <p:spPr>
          <a:xfrm>
            <a:off x="2996696" y="4292501"/>
            <a:ext cx="5703683" cy="2062161"/>
          </a:xfrm>
          <a:prstGeom prst="rect">
            <a:avLst/>
          </a:prstGeom>
        </p:spPr>
      </p:pic>
    </p:spTree>
    <p:extLst>
      <p:ext uri="{BB962C8B-B14F-4D97-AF65-F5344CB8AC3E}">
        <p14:creationId xmlns:p14="http://schemas.microsoft.com/office/powerpoint/2010/main" val="1518453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LE_powerpoint template_October_2024" id="{6FF99560-F6E4-4F1C-BE39-32B288F62EF5}" vid="{3C187344-B028-44F5-8D78-682228A06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215</TotalTime>
  <Words>1148</Words>
  <Application>Microsoft Office PowerPoint</Application>
  <PresentationFormat>Widescreen</PresentationFormat>
  <Paragraphs>117</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Flinders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 Seminar Presentation</dc:title>
  <dc:subject>Develop an understanding of the importance of teamwork in end-of-life care</dc:subject>
  <dc:creator>End-of-Life Essentials Project</dc:creator>
  <cp:keywords>seminar, training, teamwork, end-of-life care</cp:keywords>
  <cp:lastModifiedBy>Heather Grigg</cp:lastModifiedBy>
  <cp:revision>21</cp:revision>
  <dcterms:created xsi:type="dcterms:W3CDTF">2022-05-30T08:48:07Z</dcterms:created>
  <dcterms:modified xsi:type="dcterms:W3CDTF">2026-03-16T06:16:16Z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1033-2.7.0.4476</vt:lpwstr>
  </property>
</Properties>
</file>