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70" r:id="rId2"/>
    <p:sldId id="274" r:id="rId3"/>
    <p:sldId id="276" r:id="rId4"/>
    <p:sldId id="277" r:id="rId5"/>
    <p:sldId id="278" r:id="rId6"/>
    <p:sldId id="279" r:id="rId7"/>
    <p:sldId id="280" r:id="rId8"/>
    <p:sldId id="281" r:id="rId9"/>
    <p:sldId id="282" r:id="rId10"/>
    <p:sldId id="283" r:id="rId11"/>
    <p:sldId id="284" r:id="rId12"/>
    <p:sldId id="285" r:id="rId13"/>
    <p:sldId id="286" r:id="rId14"/>
    <p:sldId id="287" r:id="rId15"/>
    <p:sldId id="288" r:id="rId16"/>
    <p:sldId id="272" r:id="rId17"/>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64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2" autoAdjust="0"/>
    <p:restoredTop sz="94660"/>
  </p:normalViewPr>
  <p:slideViewPr>
    <p:cSldViewPr snapToGrid="0">
      <p:cViewPr varScale="1">
        <p:scale>
          <a:sx n="106" d="100"/>
          <a:sy n="106" d="100"/>
        </p:scale>
        <p:origin x="732" y="96"/>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24A42CD7-95A4-4C01-8066-F6E4EFFE4548}" type="datetimeFigureOut">
              <a:rPr lang="en-AU" smtClean="0"/>
              <a:t>16/03/2026</a:t>
            </a:fld>
            <a:endParaRPr lang="en-AU"/>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7033763C-17C6-4A61-942D-1A9A142E4F1C}" type="slidenum">
              <a:rPr lang="en-AU" smtClean="0"/>
              <a:t>‹#›</a:t>
            </a:fld>
            <a:endParaRPr lang="en-AU"/>
          </a:p>
        </p:txBody>
      </p:sp>
    </p:spTree>
    <p:extLst>
      <p:ext uri="{BB962C8B-B14F-4D97-AF65-F5344CB8AC3E}">
        <p14:creationId xmlns:p14="http://schemas.microsoft.com/office/powerpoint/2010/main" val="1663926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ole.digitalmedialearning.com.au/course/run/recognising-dying/01-introduction/04-chronic-complex-condition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212529"/>
                </a:solidFill>
                <a:effectLst/>
                <a:highlight>
                  <a:srgbClr val="FFFFFF"/>
                </a:highlight>
                <a:latin typeface="Open Sans" panose="020B0606030504020204" pitchFamily="34" charset="0"/>
              </a:rPr>
              <a:t>As healthcare professionals largely focus on improving health and function, they can be unprepared or uncomfortable when thinking about or discussing end of life topics. This can lead to hesitancy in identifying patients at the end of life and in beginning conversations about end of life. Recognising dying several months or weeks before death can be complex and uncertain.</a:t>
            </a:r>
            <a:endParaRPr lang="en-AU" dirty="0"/>
          </a:p>
          <a:p>
            <a:endParaRPr lang="en-AU" dirty="0"/>
          </a:p>
        </p:txBody>
      </p:sp>
      <p:sp>
        <p:nvSpPr>
          <p:cNvPr id="4" name="Slide Number Placeholder 3"/>
          <p:cNvSpPr>
            <a:spLocks noGrp="1"/>
          </p:cNvSpPr>
          <p:nvPr>
            <p:ph type="sldNum" sz="quarter" idx="5"/>
          </p:nvPr>
        </p:nvSpPr>
        <p:spPr/>
        <p:txBody>
          <a:bodyPr/>
          <a:lstStyle/>
          <a:p>
            <a:fld id="{7033763C-17C6-4A61-942D-1A9A142E4F1C}" type="slidenum">
              <a:rPr lang="en-AU" smtClean="0"/>
              <a:t>3</a:t>
            </a:fld>
            <a:endParaRPr lang="en-AU"/>
          </a:p>
        </p:txBody>
      </p:sp>
    </p:spTree>
    <p:extLst>
      <p:ext uri="{BB962C8B-B14F-4D97-AF65-F5344CB8AC3E}">
        <p14:creationId xmlns:p14="http://schemas.microsoft.com/office/powerpoint/2010/main" val="3909283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212529"/>
                </a:solidFill>
                <a:effectLst/>
                <a:highlight>
                  <a:srgbClr val="FFFFFF"/>
                </a:highlight>
                <a:latin typeface="Open Sans" panose="020B0606030504020204" pitchFamily="34" charset="0"/>
              </a:rPr>
              <a:t>Here we see the top 5 leading causes of death for males and females within Australia during 2024, according to the Australian Bureau of Statistics.</a:t>
            </a:r>
            <a:endParaRPr lang="en-AU" dirty="0"/>
          </a:p>
          <a:p>
            <a:endParaRPr lang="en-AU" dirty="0"/>
          </a:p>
        </p:txBody>
      </p:sp>
      <p:sp>
        <p:nvSpPr>
          <p:cNvPr id="4" name="Slide Number Placeholder 3"/>
          <p:cNvSpPr>
            <a:spLocks noGrp="1"/>
          </p:cNvSpPr>
          <p:nvPr>
            <p:ph type="sldNum" sz="quarter" idx="5"/>
          </p:nvPr>
        </p:nvSpPr>
        <p:spPr/>
        <p:txBody>
          <a:bodyPr/>
          <a:lstStyle/>
          <a:p>
            <a:fld id="{7033763C-17C6-4A61-942D-1A9A142E4F1C}" type="slidenum">
              <a:rPr lang="en-AU" smtClean="0"/>
              <a:t>5</a:t>
            </a:fld>
            <a:endParaRPr lang="en-AU"/>
          </a:p>
        </p:txBody>
      </p:sp>
    </p:spTree>
    <p:extLst>
      <p:ext uri="{BB962C8B-B14F-4D97-AF65-F5344CB8AC3E}">
        <p14:creationId xmlns:p14="http://schemas.microsoft.com/office/powerpoint/2010/main" val="1974815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CE7A3-32E4-B444-CF1E-6D54D52914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9F431-9D9E-BE21-DCEE-6F22EBFAC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FC57E-1904-5F04-13C0-CCC9DF4DDD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212529"/>
                </a:solidFill>
                <a:effectLst/>
                <a:highlight>
                  <a:srgbClr val="FFFFFF"/>
                </a:highlight>
                <a:latin typeface="Open Sans" panose="020B0606030504020204" pitchFamily="34" charset="0"/>
              </a:rPr>
              <a:t>Here we see the top 5 leading causes of death for Aboriginal and Torres Strait Islander males and females within Australia during 2024, according to the Australian Bureau of Statistics.</a:t>
            </a:r>
            <a:endParaRPr lang="en-AU" dirty="0">
              <a:highlight>
                <a:srgbClr val="FFFFFF"/>
              </a:highlight>
            </a:endParaRPr>
          </a:p>
          <a:p>
            <a:endParaRPr lang="en-AU" dirty="0"/>
          </a:p>
        </p:txBody>
      </p:sp>
      <p:sp>
        <p:nvSpPr>
          <p:cNvPr id="4" name="Slide Number Placeholder 3">
            <a:extLst>
              <a:ext uri="{FF2B5EF4-FFF2-40B4-BE49-F238E27FC236}">
                <a16:creationId xmlns:a16="http://schemas.microsoft.com/office/drawing/2014/main" id="{2BBA3E5E-D922-5652-BB6B-5C7321CF7F60}"/>
              </a:ext>
            </a:extLst>
          </p:cNvPr>
          <p:cNvSpPr>
            <a:spLocks noGrp="1"/>
          </p:cNvSpPr>
          <p:nvPr>
            <p:ph type="sldNum" sz="quarter" idx="5"/>
          </p:nvPr>
        </p:nvSpPr>
        <p:spPr/>
        <p:txBody>
          <a:bodyPr/>
          <a:lstStyle/>
          <a:p>
            <a:fld id="{7033763C-17C6-4A61-942D-1A9A142E4F1C}" type="slidenum">
              <a:rPr lang="en-AU" smtClean="0"/>
              <a:t>6</a:t>
            </a:fld>
            <a:endParaRPr lang="en-AU"/>
          </a:p>
        </p:txBody>
      </p:sp>
    </p:spTree>
    <p:extLst>
      <p:ext uri="{BB962C8B-B14F-4D97-AF65-F5344CB8AC3E}">
        <p14:creationId xmlns:p14="http://schemas.microsoft.com/office/powerpoint/2010/main" val="1846579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9362D-644C-10D0-F8E7-5A72250800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A83CA-65DE-D831-EF1F-8D5E1CC1E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79527-754B-2286-6B6D-3F0928AA8C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dirty="0">
                <a:solidFill>
                  <a:srgbClr val="212529"/>
                </a:solidFill>
                <a:effectLst/>
                <a:highlight>
                  <a:srgbClr val="FFFFFF"/>
                </a:highlight>
                <a:latin typeface="Open Sans" panose="020B0606030504020204" pitchFamily="34" charset="0"/>
              </a:rPr>
              <a:t>In 2022, </a:t>
            </a:r>
            <a:r>
              <a:rPr lang="en-AU" sz="1200" b="0" i="0" u="none" strike="noStrike" dirty="0">
                <a:solidFill>
                  <a:srgbClr val="007BFF"/>
                </a:solidFill>
                <a:effectLst/>
                <a:highlight>
                  <a:srgbClr val="FFFFFF"/>
                </a:highlight>
                <a:latin typeface="Open Sans" panose="020B0606030504020204" pitchFamily="34" charset="0"/>
                <a:hlinkClick r:id="rId3"/>
              </a:rPr>
              <a:t>chronic conditions</a:t>
            </a:r>
            <a:r>
              <a:rPr lang="en-AU" sz="1200" b="0" i="0" dirty="0">
                <a:solidFill>
                  <a:srgbClr val="212529"/>
                </a:solidFill>
                <a:effectLst/>
                <a:highlight>
                  <a:srgbClr val="FFFFFF"/>
                </a:highlight>
                <a:latin typeface="Open Sans" panose="020B0606030504020204" pitchFamily="34" charset="0"/>
              </a:rPr>
              <a:t> were recorded as an underlying or associated cause of death for 90% of all deaths. Chronic conditions become more common with age, with 94% of people over 85 years old with at least one chronic condition. </a:t>
            </a:r>
            <a:endParaRPr lang="en-AU" sz="1200" dirty="0"/>
          </a:p>
          <a:p>
            <a:endParaRPr lang="en-AU" dirty="0"/>
          </a:p>
        </p:txBody>
      </p:sp>
      <p:sp>
        <p:nvSpPr>
          <p:cNvPr id="4" name="Slide Number Placeholder 3">
            <a:extLst>
              <a:ext uri="{FF2B5EF4-FFF2-40B4-BE49-F238E27FC236}">
                <a16:creationId xmlns:a16="http://schemas.microsoft.com/office/drawing/2014/main" id="{49B9FD5C-F1E6-9577-8A6F-91D975440A8A}"/>
              </a:ext>
            </a:extLst>
          </p:cNvPr>
          <p:cNvSpPr>
            <a:spLocks noGrp="1"/>
          </p:cNvSpPr>
          <p:nvPr>
            <p:ph type="sldNum" sz="quarter" idx="5"/>
          </p:nvPr>
        </p:nvSpPr>
        <p:spPr/>
        <p:txBody>
          <a:bodyPr/>
          <a:lstStyle/>
          <a:p>
            <a:fld id="{7033763C-17C6-4A61-942D-1A9A142E4F1C}" type="slidenum">
              <a:rPr lang="en-AU" smtClean="0"/>
              <a:t>7</a:t>
            </a:fld>
            <a:endParaRPr lang="en-AU"/>
          </a:p>
        </p:txBody>
      </p:sp>
    </p:spTree>
    <p:extLst>
      <p:ext uri="{BB962C8B-B14F-4D97-AF65-F5344CB8AC3E}">
        <p14:creationId xmlns:p14="http://schemas.microsoft.com/office/powerpoint/2010/main" val="3965234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E33B8-F9A0-00DC-97D1-27E1C107C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D4E1A8-483B-0DE5-3596-81D5A8FCA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AE4E1-8337-D63D-0F2E-DA5DB96006EA}"/>
              </a:ext>
            </a:extLst>
          </p:cNvPr>
          <p:cNvSpPr>
            <a:spLocks noGrp="1"/>
          </p:cNvSpPr>
          <p:nvPr>
            <p:ph type="body" idx="1"/>
          </p:nvPr>
        </p:nvSpPr>
        <p:spPr/>
        <p:txBody>
          <a:bodyPr/>
          <a:lstStyle/>
          <a:p>
            <a:r>
              <a:rPr lang="en-AU" dirty="0">
                <a:highlight>
                  <a:srgbClr val="FFFFFF"/>
                </a:highlight>
              </a:rPr>
              <a:t>Patients living with a serious progressive condition may deteriorate in certain patterns or trajectories. Please note, these trajectories are broadly predictive and may not be helpful for individual patient prognostication.</a:t>
            </a:r>
          </a:p>
          <a:p>
            <a:endParaRPr lang="en-AU" dirty="0"/>
          </a:p>
        </p:txBody>
      </p:sp>
      <p:sp>
        <p:nvSpPr>
          <p:cNvPr id="4" name="Slide Number Placeholder 3">
            <a:extLst>
              <a:ext uri="{FF2B5EF4-FFF2-40B4-BE49-F238E27FC236}">
                <a16:creationId xmlns:a16="http://schemas.microsoft.com/office/drawing/2014/main" id="{C4F19515-A9A3-E0C5-B1EC-9C78A8854E41}"/>
              </a:ext>
            </a:extLst>
          </p:cNvPr>
          <p:cNvSpPr>
            <a:spLocks noGrp="1"/>
          </p:cNvSpPr>
          <p:nvPr>
            <p:ph type="sldNum" sz="quarter" idx="5"/>
          </p:nvPr>
        </p:nvSpPr>
        <p:spPr/>
        <p:txBody>
          <a:bodyPr/>
          <a:lstStyle/>
          <a:p>
            <a:fld id="{7033763C-17C6-4A61-942D-1A9A142E4F1C}" type="slidenum">
              <a:rPr lang="en-AU" smtClean="0"/>
              <a:t>8</a:t>
            </a:fld>
            <a:endParaRPr lang="en-AU"/>
          </a:p>
        </p:txBody>
      </p:sp>
    </p:spTree>
    <p:extLst>
      <p:ext uri="{BB962C8B-B14F-4D97-AF65-F5344CB8AC3E}">
        <p14:creationId xmlns:p14="http://schemas.microsoft.com/office/powerpoint/2010/main" val="716340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75D11-D906-AE2A-0EBD-5C636E0B0F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4F017-F87B-3134-708A-E1EC9D7BF4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C1C0A-AFA9-3A9A-52E1-2F5D4F137C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highlight>
                  <a:srgbClr val="FFFFFF"/>
                </a:highlight>
              </a:rPr>
              <a:t>Death is everyone’s business. It’s not a medical problem, and not a failure of medicine, it is a part of life. It may or may not be a surprise to you that </a:t>
            </a:r>
            <a:r>
              <a:rPr lang="en-AU" dirty="0" err="1">
                <a:highlight>
                  <a:srgbClr val="FFFFFF"/>
                </a:highlight>
              </a:rPr>
              <a:t>end-of-life</a:t>
            </a:r>
            <a:r>
              <a:rPr lang="en-AU" dirty="0">
                <a:highlight>
                  <a:srgbClr val="FFFFFF"/>
                </a:highlight>
              </a:rPr>
              <a:t> care in acute hospitals could be better.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highlight>
                  <a:srgbClr val="FFFFFF"/>
                </a:highlight>
              </a:rPr>
              <a:t>Clinicians report that it is often much easier to continue treatment than to talk with patients and families about the </a:t>
            </a:r>
            <a:r>
              <a:rPr lang="en-AU" dirty="0" err="1">
                <a:highlight>
                  <a:srgbClr val="FFFFFF"/>
                </a:highlight>
              </a:rPr>
              <a:t>end-of-life</a:t>
            </a:r>
            <a:r>
              <a:rPr lang="en-AU" dirty="0">
                <a:highlight>
                  <a:srgbClr val="FFFFFF"/>
                </a:highlight>
              </a:rPr>
              <a:t>. Patients are aware of this.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highlight>
                  <a:srgbClr val="FFFFFF"/>
                </a:highlight>
              </a:rPr>
              <a:t>We know very few patients in Australian hospitals have existing advance care plans.14 It is highly likely that your </a:t>
            </a:r>
            <a:r>
              <a:rPr lang="en-AU" dirty="0" err="1">
                <a:highlight>
                  <a:srgbClr val="FFFFFF"/>
                </a:highlight>
              </a:rPr>
              <a:t>end-of-life</a:t>
            </a:r>
            <a:r>
              <a:rPr lang="en-AU" dirty="0">
                <a:highlight>
                  <a:srgbClr val="FFFFFF"/>
                </a:highlight>
              </a:rPr>
              <a:t> conversation with a patient may be the first-time </a:t>
            </a:r>
            <a:r>
              <a:rPr lang="en-AU" dirty="0" err="1">
                <a:highlight>
                  <a:srgbClr val="FFFFFF"/>
                </a:highlight>
              </a:rPr>
              <a:t>end-of-life</a:t>
            </a:r>
            <a:r>
              <a:rPr lang="en-AU" dirty="0">
                <a:highlight>
                  <a:srgbClr val="FFFFFF"/>
                </a:highlight>
              </a:rPr>
              <a:t> issues have been discussed with them. You may not be able to accurately assess the exact timing of death, but you can look for and recognise signs that end of life is approaching.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highlight>
                <a:srgbClr val="FFFFFF"/>
              </a:highlight>
            </a:endParaRPr>
          </a:p>
          <a:p>
            <a:endParaRPr lang="en-AU" dirty="0"/>
          </a:p>
        </p:txBody>
      </p:sp>
      <p:sp>
        <p:nvSpPr>
          <p:cNvPr id="4" name="Slide Number Placeholder 3">
            <a:extLst>
              <a:ext uri="{FF2B5EF4-FFF2-40B4-BE49-F238E27FC236}">
                <a16:creationId xmlns:a16="http://schemas.microsoft.com/office/drawing/2014/main" id="{1A0AA161-89F2-7E7F-063C-87A85456C1CC}"/>
              </a:ext>
            </a:extLst>
          </p:cNvPr>
          <p:cNvSpPr>
            <a:spLocks noGrp="1"/>
          </p:cNvSpPr>
          <p:nvPr>
            <p:ph type="sldNum" sz="quarter" idx="5"/>
          </p:nvPr>
        </p:nvSpPr>
        <p:spPr/>
        <p:txBody>
          <a:bodyPr/>
          <a:lstStyle/>
          <a:p>
            <a:fld id="{7033763C-17C6-4A61-942D-1A9A142E4F1C}" type="slidenum">
              <a:rPr lang="en-AU" smtClean="0"/>
              <a:t>9</a:t>
            </a:fld>
            <a:endParaRPr lang="en-AU"/>
          </a:p>
        </p:txBody>
      </p:sp>
    </p:spTree>
    <p:extLst>
      <p:ext uri="{BB962C8B-B14F-4D97-AF65-F5344CB8AC3E}">
        <p14:creationId xmlns:p14="http://schemas.microsoft.com/office/powerpoint/2010/main" val="4151606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89118-A197-9B61-5641-0F1919F8B8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09306-2693-0033-4A2E-9C936DFC9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25135A-37CB-6024-01D7-F9F4E5B104B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212529"/>
                </a:solidFill>
                <a:effectLst/>
                <a:highlight>
                  <a:srgbClr val="FFFFFF"/>
                </a:highlight>
                <a:latin typeface="Open Sans" panose="020B0606030504020204" pitchFamily="34" charset="0"/>
              </a:rPr>
              <a:t>Another trigger to consider is patient questions. such as </a:t>
            </a:r>
            <a:r>
              <a:rPr lang="en-AU" b="0" i="1" dirty="0">
                <a:solidFill>
                  <a:srgbClr val="212529"/>
                </a:solidFill>
                <a:effectLst/>
                <a:highlight>
                  <a:srgbClr val="FFFFFF"/>
                </a:highlight>
                <a:latin typeface="Open Sans" panose="020B0606030504020204" pitchFamily="34" charset="0"/>
              </a:rPr>
              <a:t>'Am I going to die?'</a:t>
            </a:r>
            <a:r>
              <a:rPr lang="en-AU" b="0" i="0" dirty="0">
                <a:solidFill>
                  <a:srgbClr val="212529"/>
                </a:solidFill>
                <a:effectLst/>
                <a:highlight>
                  <a:srgbClr val="FFFFFF"/>
                </a:highlight>
                <a:latin typeface="Open Sans" panose="020B0606030504020204" pitchFamily="34" charset="0"/>
              </a:rPr>
              <a:t> Health professionals commonly have a strong focus on fixing and curing ill-health. It can be challenging to step back to reset your approach and respond to a patient like Joan and begin conversations such as </a:t>
            </a:r>
            <a:r>
              <a:rPr lang="en-AU" b="0" i="1" dirty="0">
                <a:solidFill>
                  <a:srgbClr val="212529"/>
                </a:solidFill>
                <a:effectLst/>
                <a:highlight>
                  <a:srgbClr val="FFFFFF"/>
                </a:highlight>
                <a:latin typeface="Open Sans" panose="020B0606030504020204" pitchFamily="34" charset="0"/>
              </a:rPr>
              <a:t>‘I think things are changing for you Joan.’</a:t>
            </a:r>
            <a:r>
              <a:rPr lang="en-AU" b="0" i="0" dirty="0">
                <a:solidFill>
                  <a:srgbClr val="212529"/>
                </a:solidFill>
                <a:effectLst/>
                <a:highlight>
                  <a:srgbClr val="FFFFFF"/>
                </a:highlight>
                <a:latin typeface="Open Sans" panose="020B0606030504020204" pitchFamily="34" charset="0"/>
              </a:rPr>
              <a:t> Explaining illness patterns or trajectories in plain language can be useful in beginning conversations about end of life or responding to patients’ questions about function or the future</a:t>
            </a:r>
          </a:p>
          <a:p>
            <a:endParaRPr lang="en-AU" dirty="0"/>
          </a:p>
        </p:txBody>
      </p:sp>
      <p:sp>
        <p:nvSpPr>
          <p:cNvPr id="4" name="Slide Number Placeholder 3">
            <a:extLst>
              <a:ext uri="{FF2B5EF4-FFF2-40B4-BE49-F238E27FC236}">
                <a16:creationId xmlns:a16="http://schemas.microsoft.com/office/drawing/2014/main" id="{65B05EC0-4C82-3365-3A08-EE41CA1E0E15}"/>
              </a:ext>
            </a:extLst>
          </p:cNvPr>
          <p:cNvSpPr>
            <a:spLocks noGrp="1"/>
          </p:cNvSpPr>
          <p:nvPr>
            <p:ph type="sldNum" sz="quarter" idx="5"/>
          </p:nvPr>
        </p:nvSpPr>
        <p:spPr/>
        <p:txBody>
          <a:bodyPr/>
          <a:lstStyle/>
          <a:p>
            <a:fld id="{7033763C-17C6-4A61-942D-1A9A142E4F1C}" type="slidenum">
              <a:rPr lang="en-AU" smtClean="0"/>
              <a:t>10</a:t>
            </a:fld>
            <a:endParaRPr lang="en-AU"/>
          </a:p>
        </p:txBody>
      </p:sp>
    </p:spTree>
    <p:extLst>
      <p:ext uri="{BB962C8B-B14F-4D97-AF65-F5344CB8AC3E}">
        <p14:creationId xmlns:p14="http://schemas.microsoft.com/office/powerpoint/2010/main" val="2671044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E08A4-09E4-77B0-A1D7-2F12041D0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416C5-C6B1-2FEA-FF65-730AF1F35B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4AB74-1B89-985E-525F-A8D3FF55E096}"/>
              </a:ext>
            </a:extLst>
          </p:cNvPr>
          <p:cNvSpPr>
            <a:spLocks noGrp="1"/>
          </p:cNvSpPr>
          <p:nvPr>
            <p:ph type="body" idx="1"/>
          </p:nvPr>
        </p:nvSpPr>
        <p:spPr/>
        <p:txBody>
          <a:bodyPr/>
          <a:lstStyle/>
          <a:p>
            <a:pPr algn="l"/>
            <a:r>
              <a:rPr lang="en-AU" b="0" i="0" dirty="0">
                <a:solidFill>
                  <a:srgbClr val="212529"/>
                </a:solidFill>
                <a:effectLst/>
                <a:highlight>
                  <a:srgbClr val="FFFFFF"/>
                </a:highlight>
                <a:latin typeface="Open Sans" panose="020B0606030504020204" pitchFamily="34" charset="0"/>
              </a:rPr>
              <a:t>SPICT is an example of a tool that can help health professionals to identify if patients have </a:t>
            </a:r>
            <a:r>
              <a:rPr lang="en-AU" b="0" i="0" dirty="0" err="1">
                <a:solidFill>
                  <a:srgbClr val="212529"/>
                </a:solidFill>
                <a:effectLst/>
                <a:highlight>
                  <a:srgbClr val="FFFFFF"/>
                </a:highlight>
                <a:latin typeface="Open Sans" panose="020B0606030504020204" pitchFamily="34" charset="0"/>
              </a:rPr>
              <a:t>end-of-life</a:t>
            </a:r>
            <a:r>
              <a:rPr lang="en-AU" b="0" i="0" dirty="0">
                <a:solidFill>
                  <a:srgbClr val="212529"/>
                </a:solidFill>
                <a:effectLst/>
                <a:highlight>
                  <a:srgbClr val="FFFFFF"/>
                </a:highlight>
                <a:latin typeface="Open Sans" panose="020B0606030504020204" pitchFamily="34" charset="0"/>
              </a:rPr>
              <a:t> care needs. This tool includes a range of indicators including general indicators of declining health and disease-specific indicators of advancing illness. </a:t>
            </a:r>
            <a:r>
              <a:rPr lang="en-AU" b="0" i="0" dirty="0" err="1">
                <a:solidFill>
                  <a:srgbClr val="212529"/>
                </a:solidFill>
                <a:effectLst/>
                <a:highlight>
                  <a:srgbClr val="FFFFFF"/>
                </a:highlight>
                <a:latin typeface="Open Sans" panose="020B0606030504020204" pitchFamily="34" charset="0"/>
              </a:rPr>
              <a:t>End-of-life</a:t>
            </a:r>
            <a:r>
              <a:rPr lang="en-AU" b="0" i="0" dirty="0">
                <a:solidFill>
                  <a:srgbClr val="212529"/>
                </a:solidFill>
                <a:effectLst/>
                <a:highlight>
                  <a:srgbClr val="FFFFFF"/>
                </a:highlight>
                <a:latin typeface="Open Sans" panose="020B0606030504020204" pitchFamily="34" charset="0"/>
              </a:rPr>
              <a:t> care needs are identified by the presence of two positive general indicators of deteriorating health, or specific indicators of advancing illness.</a:t>
            </a:r>
          </a:p>
          <a:p>
            <a:pPr algn="l"/>
            <a:r>
              <a:rPr lang="en-AU" b="0" i="0" dirty="0">
                <a:solidFill>
                  <a:srgbClr val="212529"/>
                </a:solidFill>
                <a:effectLst/>
                <a:highlight>
                  <a:srgbClr val="FFFFFF"/>
                </a:highlight>
                <a:latin typeface="Open Sans" panose="020B0606030504020204" pitchFamily="34" charset="0"/>
              </a:rPr>
              <a:t>The general indicators are:</a:t>
            </a:r>
          </a:p>
          <a:p>
            <a:pPr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performance status</a:t>
            </a:r>
          </a:p>
          <a:p>
            <a:pPr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dependency</a:t>
            </a:r>
          </a:p>
          <a:p>
            <a:pPr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unplanned hospital admissions</a:t>
            </a:r>
          </a:p>
          <a:p>
            <a:pPr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significant weight loss</a:t>
            </a:r>
          </a:p>
          <a:p>
            <a:pPr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persistent troublesome symptom</a:t>
            </a:r>
          </a:p>
          <a:p>
            <a:pPr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patient request or treatment withdrawal.</a:t>
            </a:r>
          </a:p>
          <a:p>
            <a:endParaRPr lang="en-AU" dirty="0"/>
          </a:p>
        </p:txBody>
      </p:sp>
      <p:sp>
        <p:nvSpPr>
          <p:cNvPr id="4" name="Slide Number Placeholder 3">
            <a:extLst>
              <a:ext uri="{FF2B5EF4-FFF2-40B4-BE49-F238E27FC236}">
                <a16:creationId xmlns:a16="http://schemas.microsoft.com/office/drawing/2014/main" id="{333F8785-0568-B442-82F5-A764A87F833B}"/>
              </a:ext>
            </a:extLst>
          </p:cNvPr>
          <p:cNvSpPr>
            <a:spLocks noGrp="1"/>
          </p:cNvSpPr>
          <p:nvPr>
            <p:ph type="sldNum" sz="quarter" idx="5"/>
          </p:nvPr>
        </p:nvSpPr>
        <p:spPr/>
        <p:txBody>
          <a:bodyPr/>
          <a:lstStyle/>
          <a:p>
            <a:fld id="{7033763C-17C6-4A61-942D-1A9A142E4F1C}" type="slidenum">
              <a:rPr lang="en-AU" smtClean="0"/>
              <a:t>11</a:t>
            </a:fld>
            <a:endParaRPr lang="en-AU"/>
          </a:p>
        </p:txBody>
      </p:sp>
    </p:spTree>
    <p:extLst>
      <p:ext uri="{BB962C8B-B14F-4D97-AF65-F5344CB8AC3E}">
        <p14:creationId xmlns:p14="http://schemas.microsoft.com/office/powerpoint/2010/main" val="269184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0C901-D573-6FBA-B92D-670A04EC3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193DD-81B3-25E0-2499-EBFC1E794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0FF16-E76E-055A-C432-E4AB06C4FB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dirty="0">
                <a:solidFill>
                  <a:srgbClr val="212529"/>
                </a:solidFill>
                <a:effectLst/>
                <a:highlight>
                  <a:srgbClr val="FFFFFF"/>
                </a:highlight>
                <a:latin typeface="Open Sans" panose="020B0606030504020204" pitchFamily="34" charset="0"/>
              </a:rPr>
              <a:t>The Gold Standards Framework is another available tool, and it details three types of triggers to help you to consider if patients are nearing the end of life.</a:t>
            </a:r>
          </a:p>
          <a:p>
            <a:endParaRPr lang="en-AU" dirty="0"/>
          </a:p>
        </p:txBody>
      </p:sp>
      <p:sp>
        <p:nvSpPr>
          <p:cNvPr id="4" name="Slide Number Placeholder 3">
            <a:extLst>
              <a:ext uri="{FF2B5EF4-FFF2-40B4-BE49-F238E27FC236}">
                <a16:creationId xmlns:a16="http://schemas.microsoft.com/office/drawing/2014/main" id="{35AA093C-BBD7-2DB2-10D0-83D8D62ABD2D}"/>
              </a:ext>
            </a:extLst>
          </p:cNvPr>
          <p:cNvSpPr>
            <a:spLocks noGrp="1"/>
          </p:cNvSpPr>
          <p:nvPr>
            <p:ph type="sldNum" sz="quarter" idx="5"/>
          </p:nvPr>
        </p:nvSpPr>
        <p:spPr/>
        <p:txBody>
          <a:bodyPr/>
          <a:lstStyle/>
          <a:p>
            <a:fld id="{7033763C-17C6-4A61-942D-1A9A142E4F1C}" type="slidenum">
              <a:rPr lang="en-AU" smtClean="0"/>
              <a:t>12</a:t>
            </a:fld>
            <a:endParaRPr lang="en-AU"/>
          </a:p>
        </p:txBody>
      </p:sp>
    </p:spTree>
    <p:extLst>
      <p:ext uri="{BB962C8B-B14F-4D97-AF65-F5344CB8AC3E}">
        <p14:creationId xmlns:p14="http://schemas.microsoft.com/office/powerpoint/2010/main" val="1339566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FF037-959A-DC2D-EE87-0E95CC8E0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562EB-7C5F-1CDB-7CFA-C3200A7434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309278-EC85-FF58-4CB9-4DEAB196B9F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77FD611-AC7C-A074-6D4F-7A19A8000EE6}"/>
              </a:ext>
            </a:extLst>
          </p:cNvPr>
          <p:cNvSpPr>
            <a:spLocks noGrp="1"/>
          </p:cNvSpPr>
          <p:nvPr>
            <p:ph type="sldNum" sz="quarter" idx="5"/>
          </p:nvPr>
        </p:nvSpPr>
        <p:spPr/>
        <p:txBody>
          <a:bodyPr/>
          <a:lstStyle/>
          <a:p>
            <a:fld id="{7033763C-17C6-4A61-942D-1A9A142E4F1C}" type="slidenum">
              <a:rPr lang="en-AU" smtClean="0"/>
              <a:t>13</a:t>
            </a:fld>
            <a:endParaRPr lang="en-AU"/>
          </a:p>
        </p:txBody>
      </p:sp>
    </p:spTree>
    <p:extLst>
      <p:ext uri="{BB962C8B-B14F-4D97-AF65-F5344CB8AC3E}">
        <p14:creationId xmlns:p14="http://schemas.microsoft.com/office/powerpoint/2010/main" val="861155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E8A4C-C381-A1D7-6CE2-52D3C3C38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4F66BA-0C4E-2742-1EFA-DF62B23551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DF94E-3F6C-7EEC-9E05-D3D95657257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74489AE-6FF4-7BC5-8DC4-66BCCA7511F9}"/>
              </a:ext>
            </a:extLst>
          </p:cNvPr>
          <p:cNvSpPr>
            <a:spLocks noGrp="1"/>
          </p:cNvSpPr>
          <p:nvPr>
            <p:ph type="sldNum" sz="quarter" idx="5"/>
          </p:nvPr>
        </p:nvSpPr>
        <p:spPr/>
        <p:txBody>
          <a:bodyPr/>
          <a:lstStyle/>
          <a:p>
            <a:fld id="{7033763C-17C6-4A61-942D-1A9A142E4F1C}" type="slidenum">
              <a:rPr lang="en-AU" smtClean="0"/>
              <a:t>14</a:t>
            </a:fld>
            <a:endParaRPr lang="en-AU"/>
          </a:p>
        </p:txBody>
      </p:sp>
    </p:spTree>
    <p:extLst>
      <p:ext uri="{BB962C8B-B14F-4D97-AF65-F5344CB8AC3E}">
        <p14:creationId xmlns:p14="http://schemas.microsoft.com/office/powerpoint/2010/main" val="4103234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6B968-524F-25D9-1A34-89487502A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6D0DD-C543-3FBC-0436-93E729EB9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472D6-3700-B752-805F-128F15972ED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12F950A-F137-46C8-8F5B-59F9B0EF1D44}"/>
              </a:ext>
            </a:extLst>
          </p:cNvPr>
          <p:cNvSpPr>
            <a:spLocks noGrp="1"/>
          </p:cNvSpPr>
          <p:nvPr>
            <p:ph type="sldNum" sz="quarter" idx="5"/>
          </p:nvPr>
        </p:nvSpPr>
        <p:spPr/>
        <p:txBody>
          <a:bodyPr/>
          <a:lstStyle/>
          <a:p>
            <a:fld id="{7033763C-17C6-4A61-942D-1A9A142E4F1C}" type="slidenum">
              <a:rPr lang="en-AU" smtClean="0"/>
              <a:t>15</a:t>
            </a:fld>
            <a:endParaRPr lang="en-AU"/>
          </a:p>
        </p:txBody>
      </p:sp>
    </p:spTree>
    <p:extLst>
      <p:ext uri="{BB962C8B-B14F-4D97-AF65-F5344CB8AC3E}">
        <p14:creationId xmlns:p14="http://schemas.microsoft.com/office/powerpoint/2010/main" val="1087823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422"/>
            <a:ext cx="9144000" cy="2387723"/>
          </a:xfrm>
        </p:spPr>
        <p:txBody>
          <a:bodyPr anchor="b"/>
          <a:lstStyle>
            <a:lvl1pPr algn="ctr">
              <a:defRPr sz="6000">
                <a:latin typeface="Aptos" panose="020B00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225"/>
            <a:ext cx="9144000" cy="1655847"/>
          </a:xfrm>
        </p:spPr>
        <p:txBody>
          <a:bodyPr/>
          <a:lstStyle>
            <a:lvl1pPr marL="0" indent="0" algn="ctr">
              <a:buNone/>
              <a:defRPr sz="2400">
                <a:latin typeface="Aptos"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835" indent="0" algn="ctr">
              <a:buNone/>
              <a:defRPr sz="1600"/>
            </a:lvl7pPr>
            <a:lvl8pPr marL="3201035" indent="0" algn="ctr">
              <a:buNone/>
              <a:defRPr sz="1600"/>
            </a:lvl8pPr>
            <a:lvl9pPr marL="3658235" indent="0" algn="ctr">
              <a:buNone/>
              <a:defRPr sz="1600"/>
            </a:lvl9pPr>
          </a:lstStyle>
          <a:p>
            <a:r>
              <a:rPr lang="en-US" dirty="0"/>
              <a:t>Click to edit Master subtitle style</a:t>
            </a:r>
          </a:p>
        </p:txBody>
      </p:sp>
      <p:sp>
        <p:nvSpPr>
          <p:cNvPr id="8" name="TextBox 7">
            <a:extLst>
              <a:ext uri="{FF2B5EF4-FFF2-40B4-BE49-F238E27FC236}">
                <a16:creationId xmlns:a16="http://schemas.microsoft.com/office/drawing/2014/main" id="{332ED958-A00F-9F76-C8F4-5A3E46BB2CBC}"/>
              </a:ext>
            </a:extLst>
          </p:cNvPr>
          <p:cNvSpPr txBox="1"/>
          <p:nvPr userDrawn="1"/>
        </p:nvSpPr>
        <p:spPr>
          <a:xfrm>
            <a:off x="3863767" y="6095987"/>
            <a:ext cx="4464466" cy="678391"/>
          </a:xfrm>
          <a:prstGeom prst="rect">
            <a:avLst/>
          </a:prstGeom>
          <a:noFill/>
        </p:spPr>
        <p:txBody>
          <a:bodyPr wrap="square">
            <a:spAutoFit/>
          </a:bodyPr>
          <a:lstStyle/>
          <a:p>
            <a:pPr algn="ctr">
              <a:lnSpc>
                <a:spcPct val="107000"/>
              </a:lnSpc>
              <a:spcAft>
                <a:spcPts val="800"/>
              </a:spcAft>
            </a:pPr>
            <a:r>
              <a:rPr lang="en-US"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rPr>
              <a:t>End-of-Life Essentials (EOLE) is a National Palliative Care Project funded by the Australian Government Department of Health, Disability and Ageing, and delivered by Flinders University.</a:t>
            </a:r>
            <a:endParaRPr lang="en-AU"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endParaRPr>
          </a:p>
        </p:txBody>
      </p:sp>
      <p:pic>
        <p:nvPicPr>
          <p:cNvPr id="11" name="Picture 10" descr="A logo for a hospital&#10;&#10;AI-generated content may be incorrect.">
            <a:extLst>
              <a:ext uri="{FF2B5EF4-FFF2-40B4-BE49-F238E27FC236}">
                <a16:creationId xmlns:a16="http://schemas.microsoft.com/office/drawing/2014/main" id="{9D69A407-25A5-CCE1-96C3-A7077F3DA7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14" name="Picture 13">
            <a:extLst>
              <a:ext uri="{FF2B5EF4-FFF2-40B4-BE49-F238E27FC236}">
                <a16:creationId xmlns:a16="http://schemas.microsoft.com/office/drawing/2014/main" id="{D9B87C84-5148-C91E-AB1E-03A793E57585}"/>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5" name="Picture 14">
            <a:extLst>
              <a:ext uri="{FF2B5EF4-FFF2-40B4-BE49-F238E27FC236}">
                <a16:creationId xmlns:a16="http://schemas.microsoft.com/office/drawing/2014/main" id="{2071C860-DC48-E68A-2798-6E080BB42B15}"/>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tos" panose="020B00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ptos" panose="020B0004020202020204" pitchFamily="34" charset="0"/>
              </a:defRPr>
            </a:lvl1pPr>
            <a:lvl2pPr>
              <a:defRPr>
                <a:latin typeface="Aptos" panose="020B0004020202020204" pitchFamily="34" charset="0"/>
              </a:defRPr>
            </a:lvl2pPr>
            <a:lvl3pPr>
              <a:defRPr>
                <a:latin typeface="Aptos" panose="020B0004020202020204" pitchFamily="34" charset="0"/>
              </a:defRPr>
            </a:lvl3pPr>
            <a:lvl4pPr>
              <a:defRPr>
                <a:latin typeface="Aptos" panose="020B0004020202020204" pitchFamily="34" charset="0"/>
              </a:defRPr>
            </a:lvl4pPr>
            <a:lvl5pPr>
              <a:defRPr>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logo for a hospital&#10;&#10;AI-generated content may be incorrect.">
            <a:extLst>
              <a:ext uri="{FF2B5EF4-FFF2-40B4-BE49-F238E27FC236}">
                <a16:creationId xmlns:a16="http://schemas.microsoft.com/office/drawing/2014/main" id="{328C2F97-F737-D1DC-3175-E4A2382E35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9" name="Picture 8">
            <a:extLst>
              <a:ext uri="{FF2B5EF4-FFF2-40B4-BE49-F238E27FC236}">
                <a16:creationId xmlns:a16="http://schemas.microsoft.com/office/drawing/2014/main" id="{F0C19A14-C7E9-408F-0F76-71C41684D58A}"/>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0" name="Picture 9">
            <a:extLst>
              <a:ext uri="{FF2B5EF4-FFF2-40B4-BE49-F238E27FC236}">
                <a16:creationId xmlns:a16="http://schemas.microsoft.com/office/drawing/2014/main" id="{FDF169DD-2389-2D29-0F9F-6E5BCACAF573}"/>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pic>
        <p:nvPicPr>
          <p:cNvPr id="11" name="Picture 10" descr="A logo for a hospital&#10;&#10;AI-generated content may be incorrect.">
            <a:extLst>
              <a:ext uri="{FF2B5EF4-FFF2-40B4-BE49-F238E27FC236}">
                <a16:creationId xmlns:a16="http://schemas.microsoft.com/office/drawing/2014/main" id="{984FDF75-2DD1-61C1-950E-85A2A7EBB9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5" y="0"/>
            <a:ext cx="2174933" cy="107962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826"/>
            <a:ext cx="10515600" cy="2852884"/>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1" y="4589700"/>
            <a:ext cx="10515600" cy="150026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835" indent="0">
              <a:buNone/>
              <a:defRPr sz="1600">
                <a:solidFill>
                  <a:schemeClr val="tx1">
                    <a:tint val="75000"/>
                  </a:schemeClr>
                </a:solidFill>
              </a:defRPr>
            </a:lvl7pPr>
            <a:lvl8pPr marL="3201035" indent="0">
              <a:buNone/>
              <a:defRPr sz="1600">
                <a:solidFill>
                  <a:schemeClr val="tx1">
                    <a:tint val="75000"/>
                  </a:schemeClr>
                </a:solidFill>
              </a:defRPr>
            </a:lvl8pPr>
            <a:lvl9pPr marL="3658235"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5" name="Footer Placeholder 4"/>
          <p:cNvSpPr>
            <a:spLocks noGrp="1"/>
          </p:cNvSpPr>
          <p:nvPr>
            <p:ph type="ftr" sz="quarter" idx="11"/>
          </p:nvPr>
        </p:nvSpPr>
        <p:spPr>
          <a:xfrm>
            <a:off x="4038600" y="6356678"/>
            <a:ext cx="4114800" cy="365144"/>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pic>
        <p:nvPicPr>
          <p:cNvPr id="7" name="Picture 6" descr="A logo for a hospital&#10;&#10;AI-generated content may be incorrect.">
            <a:extLst>
              <a:ext uri="{FF2B5EF4-FFF2-40B4-BE49-F238E27FC236}">
                <a16:creationId xmlns:a16="http://schemas.microsoft.com/office/drawing/2014/main" id="{041676E5-618B-23B6-D64F-081088FBF0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8" name="Picture 7">
            <a:extLst>
              <a:ext uri="{FF2B5EF4-FFF2-40B4-BE49-F238E27FC236}">
                <a16:creationId xmlns:a16="http://schemas.microsoft.com/office/drawing/2014/main" id="{40E5A900-BF0A-4C81-40EE-22923C7131B3}"/>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9" name="Picture 8">
            <a:extLst>
              <a:ext uri="{FF2B5EF4-FFF2-40B4-BE49-F238E27FC236}">
                <a16:creationId xmlns:a16="http://schemas.microsoft.com/office/drawing/2014/main" id="{769207E2-46A7-530F-31BF-C593917C48D3}"/>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719"/>
            <a:ext cx="5181600" cy="4351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719"/>
            <a:ext cx="5181600" cy="4351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6" name="Footer Placeholder 5"/>
          <p:cNvSpPr>
            <a:spLocks noGrp="1"/>
          </p:cNvSpPr>
          <p:nvPr>
            <p:ph type="ftr" sz="quarter" idx="11"/>
          </p:nvPr>
        </p:nvSpPr>
        <p:spPr>
          <a:xfrm>
            <a:off x="4038600" y="6356678"/>
            <a:ext cx="4114800" cy="365144"/>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pic>
        <p:nvPicPr>
          <p:cNvPr id="8" name="Picture 7" descr="A logo for a hospital&#10;&#10;AI-generated content may be incorrect.">
            <a:extLst>
              <a:ext uri="{FF2B5EF4-FFF2-40B4-BE49-F238E27FC236}">
                <a16:creationId xmlns:a16="http://schemas.microsoft.com/office/drawing/2014/main" id="{2CBEE137-5C04-32E0-CEC3-81FA47D95C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9" name="Picture 8">
            <a:extLst>
              <a:ext uri="{FF2B5EF4-FFF2-40B4-BE49-F238E27FC236}">
                <a16:creationId xmlns:a16="http://schemas.microsoft.com/office/drawing/2014/main" id="{50C3B963-C4CE-AEB7-D219-9D2E3C151113}"/>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0" name="Picture 9">
            <a:extLst>
              <a:ext uri="{FF2B5EF4-FFF2-40B4-BE49-F238E27FC236}">
                <a16:creationId xmlns:a16="http://schemas.microsoft.com/office/drawing/2014/main" id="{ECB5CC64-9F04-8D24-8DEC-16F4382E7AFF}"/>
              </a:ext>
            </a:extLst>
          </p:cNvPr>
          <p:cNvPicPr>
            <a:picLocks noChangeAspect="1"/>
          </p:cNvPicPr>
          <p:nvPr userDrawn="1"/>
        </p:nvPicPr>
        <p:blipFill rotWithShape="1">
          <a:blip r:embed="rId4"/>
          <a:srcRect r="7538"/>
          <a:stretch/>
        </p:blipFill>
        <p:spPr>
          <a:xfrm>
            <a:off x="10085215" y="6095987"/>
            <a:ext cx="2038635" cy="70153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44"/>
            <a:ext cx="10515600" cy="1325631"/>
          </a:xfrm>
        </p:spPr>
        <p:txBody>
          <a:bodyPr/>
          <a:lstStyle/>
          <a:p>
            <a:r>
              <a:rPr lang="en-US"/>
              <a:t>Click to edit Master title style</a:t>
            </a:r>
          </a:p>
        </p:txBody>
      </p:sp>
      <p:sp>
        <p:nvSpPr>
          <p:cNvPr id="3" name="Text Placeholder 2"/>
          <p:cNvSpPr>
            <a:spLocks noGrp="1"/>
          </p:cNvSpPr>
          <p:nvPr>
            <p:ph type="body" idx="1"/>
          </p:nvPr>
        </p:nvSpPr>
        <p:spPr>
          <a:xfrm>
            <a:off x="839788" y="1681251"/>
            <a:ext cx="5157787" cy="8239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204"/>
            <a:ext cx="5157787" cy="36847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251"/>
            <a:ext cx="5183188" cy="82395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204"/>
            <a:ext cx="5183188" cy="36847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8" name="Footer Placeholder 7"/>
          <p:cNvSpPr>
            <a:spLocks noGrp="1"/>
          </p:cNvSpPr>
          <p:nvPr>
            <p:ph type="ftr" sz="quarter" idx="11"/>
          </p:nvPr>
        </p:nvSpPr>
        <p:spPr>
          <a:xfrm>
            <a:off x="4038600" y="6356678"/>
            <a:ext cx="4114800" cy="365144"/>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pic>
        <p:nvPicPr>
          <p:cNvPr id="10" name="Picture 9">
            <a:extLst>
              <a:ext uri="{FF2B5EF4-FFF2-40B4-BE49-F238E27FC236}">
                <a16:creationId xmlns:a16="http://schemas.microsoft.com/office/drawing/2014/main" id="{21A48F10-23DD-32FE-3B59-AFB37638A306}"/>
              </a:ext>
            </a:extLst>
          </p:cNvPr>
          <p:cNvPicPr>
            <a:picLocks noChangeAspect="1"/>
          </p:cNvPicPr>
          <p:nvPr userDrawn="1"/>
        </p:nvPicPr>
        <p:blipFill rotWithShape="1">
          <a:blip r:embed="rId2"/>
          <a:srcRect r="7538"/>
          <a:stretch/>
        </p:blipFill>
        <p:spPr>
          <a:xfrm>
            <a:off x="10085215" y="6095987"/>
            <a:ext cx="2038635" cy="701537"/>
          </a:xfrm>
          <a:prstGeom prst="rect">
            <a:avLst/>
          </a:prstGeom>
        </p:spPr>
      </p:pic>
      <p:pic>
        <p:nvPicPr>
          <p:cNvPr id="11" name="Picture 10">
            <a:extLst>
              <a:ext uri="{FF2B5EF4-FFF2-40B4-BE49-F238E27FC236}">
                <a16:creationId xmlns:a16="http://schemas.microsoft.com/office/drawing/2014/main" id="{65177731-FA62-0646-1F60-CE94D73B157C}"/>
              </a:ext>
            </a:extLst>
          </p:cNvPr>
          <p:cNvPicPr>
            <a:picLocks noChangeAspect="1"/>
          </p:cNvPicPr>
          <p:nvPr userDrawn="1"/>
        </p:nvPicPr>
        <p:blipFill>
          <a:blip r:embed="rId3">
            <a:alphaModFix amt="20000"/>
          </a:blip>
          <a:stretch>
            <a:fillRect/>
          </a:stretch>
        </p:blipFill>
        <p:spPr>
          <a:xfrm>
            <a:off x="0" y="5124208"/>
            <a:ext cx="2629267" cy="1733792"/>
          </a:xfrm>
          <a:prstGeom prst="rect">
            <a:avLst/>
          </a:prstGeom>
        </p:spPr>
      </p:pic>
      <p:pic>
        <p:nvPicPr>
          <p:cNvPr id="12" name="Picture 11" descr="A logo for a hospital&#10;&#10;AI-generated content may be incorrect.">
            <a:extLst>
              <a:ext uri="{FF2B5EF4-FFF2-40B4-BE49-F238E27FC236}">
                <a16:creationId xmlns:a16="http://schemas.microsoft.com/office/drawing/2014/main" id="{A97D31FF-E534-5832-9D33-03D6B2A32F3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descr="A logo for a hospital&#10;&#10;AI-generated content may be incorrect.">
            <a:extLst>
              <a:ext uri="{FF2B5EF4-FFF2-40B4-BE49-F238E27FC236}">
                <a16:creationId xmlns:a16="http://schemas.microsoft.com/office/drawing/2014/main" id="{04D8BEF6-560A-B5DB-F1D7-12A02DC0F0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7" name="Picture 6" descr="A logo of a tree&#10;&#10;AI-generated content may be incorrect.">
            <a:extLst>
              <a:ext uri="{FF2B5EF4-FFF2-40B4-BE49-F238E27FC236}">
                <a16:creationId xmlns:a16="http://schemas.microsoft.com/office/drawing/2014/main" id="{F023F52C-7122-6F78-54CE-791FD7546D15}"/>
              </a:ext>
            </a:extLst>
          </p:cNvPr>
          <p:cNvPicPr>
            <a:picLocks noChangeAspect="1"/>
          </p:cNvPicPr>
          <p:nvPr userDrawn="1"/>
        </p:nvPicPr>
        <p:blipFill>
          <a:blip r:embed="rId3" cstate="print">
            <a:alphaModFix amt="35000"/>
            <a:extLst>
              <a:ext uri="{28A0092B-C50C-407E-A947-70E740481C1C}">
                <a14:useLocalDpi xmlns:a14="http://schemas.microsoft.com/office/drawing/2010/main" val="0"/>
              </a:ext>
            </a:extLst>
          </a:blip>
          <a:srcRect l="9848" b="6409"/>
          <a:stretch>
            <a:fillRect/>
          </a:stretch>
        </p:blipFill>
        <p:spPr>
          <a:xfrm>
            <a:off x="-1" y="3238857"/>
            <a:ext cx="4538429" cy="3619143"/>
          </a:xfrm>
          <a:prstGeom prst="rect">
            <a:avLst/>
          </a:prstGeom>
        </p:spPr>
      </p:pic>
      <p:sp>
        <p:nvSpPr>
          <p:cNvPr id="8" name="Title 1">
            <a:extLst>
              <a:ext uri="{FF2B5EF4-FFF2-40B4-BE49-F238E27FC236}">
                <a16:creationId xmlns:a16="http://schemas.microsoft.com/office/drawing/2014/main" id="{D3B1B47E-4CCE-7624-2847-14715242AF3B}"/>
              </a:ext>
            </a:extLst>
          </p:cNvPr>
          <p:cNvSpPr>
            <a:spLocks noGrp="1"/>
          </p:cNvSpPr>
          <p:nvPr>
            <p:ph type="title"/>
          </p:nvPr>
        </p:nvSpPr>
        <p:spPr>
          <a:xfrm>
            <a:off x="3134348" y="2546287"/>
            <a:ext cx="5923304" cy="527977"/>
          </a:xfrm>
        </p:spPr>
        <p:txBody>
          <a:bodyPr/>
          <a:lstStyle>
            <a:lvl1pPr>
              <a:defRPr sz="3600"/>
            </a:lvl1pPr>
          </a:lstStyle>
          <a:p>
            <a:r>
              <a:rPr lang="en-US" dirty="0"/>
              <a:t>Click to edit Master title style</a:t>
            </a:r>
          </a:p>
        </p:txBody>
      </p:sp>
      <p:pic>
        <p:nvPicPr>
          <p:cNvPr id="9" name="Picture 8">
            <a:extLst>
              <a:ext uri="{FF2B5EF4-FFF2-40B4-BE49-F238E27FC236}">
                <a16:creationId xmlns:a16="http://schemas.microsoft.com/office/drawing/2014/main" id="{C78E0865-E0ED-1933-BED1-B0A42BE21901}"/>
              </a:ext>
            </a:extLst>
          </p:cNvPr>
          <p:cNvPicPr>
            <a:picLocks noChangeAspect="1"/>
          </p:cNvPicPr>
          <p:nvPr userDrawn="1"/>
        </p:nvPicPr>
        <p:blipFill rotWithShape="1">
          <a:blip r:embed="rId4">
            <a:alphaModFix amt="50000"/>
          </a:blip>
          <a:srcRect r="7538"/>
          <a:stretch/>
        </p:blipFill>
        <p:spPr>
          <a:xfrm>
            <a:off x="10085215" y="6095987"/>
            <a:ext cx="2038635" cy="701537"/>
          </a:xfrm>
          <a:prstGeom prst="rect">
            <a:avLst/>
          </a:prstGeom>
        </p:spPr>
      </p:pic>
      <p:sp>
        <p:nvSpPr>
          <p:cNvPr id="10" name="TextBox 9">
            <a:extLst>
              <a:ext uri="{FF2B5EF4-FFF2-40B4-BE49-F238E27FC236}">
                <a16:creationId xmlns:a16="http://schemas.microsoft.com/office/drawing/2014/main" id="{F06E9756-E82F-874A-D182-651B449B30C2}"/>
              </a:ext>
            </a:extLst>
          </p:cNvPr>
          <p:cNvSpPr txBox="1"/>
          <p:nvPr userDrawn="1"/>
        </p:nvSpPr>
        <p:spPr>
          <a:xfrm>
            <a:off x="3863767" y="6095987"/>
            <a:ext cx="4464466" cy="678391"/>
          </a:xfrm>
          <a:prstGeom prst="rect">
            <a:avLst/>
          </a:prstGeom>
          <a:noFill/>
        </p:spPr>
        <p:txBody>
          <a:bodyPr wrap="square">
            <a:spAutoFit/>
          </a:bodyPr>
          <a:lstStyle/>
          <a:p>
            <a:pPr algn="ctr">
              <a:lnSpc>
                <a:spcPct val="107000"/>
              </a:lnSpc>
              <a:spcAft>
                <a:spcPts val="800"/>
              </a:spcAft>
            </a:pPr>
            <a:r>
              <a:rPr lang="en-US"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rPr>
              <a:t>End-of-Life Essentials (EOLE) is a National Palliative Care Project funded by the Australian Government Department of Health, Disability and Ageing, and delivered by Flinders University.</a:t>
            </a:r>
            <a:endParaRPr lang="en-AU" sz="1200" kern="100" dirty="0">
              <a:solidFill>
                <a:srgbClr val="186487"/>
              </a:solidFill>
              <a:latin typeface="Aptos" panose="020B0004020202020204" pitchFamily="34" charset="0"/>
              <a:ea typeface="Calibri" panose="020F0502020204030204" pitchFamily="34" charset="0"/>
              <a:cs typeface="Times New Roman" panose="020206030504050203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25"/>
            <a:ext cx="3932237" cy="1600283"/>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76"/>
            <a:ext cx="6172200" cy="48738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835" indent="0">
              <a:buNone/>
              <a:defRPr sz="2000"/>
            </a:lvl7pPr>
            <a:lvl8pPr marL="3201035" indent="0">
              <a:buNone/>
              <a:defRPr sz="2000"/>
            </a:lvl8pPr>
            <a:lvl9pPr marL="3658235" indent="0">
              <a:buNone/>
              <a:defRPr sz="2000"/>
            </a:lvl9pPr>
          </a:lstStyle>
          <a:p>
            <a:endParaRPr lang="en-US"/>
          </a:p>
        </p:txBody>
      </p:sp>
      <p:sp>
        <p:nvSpPr>
          <p:cNvPr id="4" name="Text Placeholder 3"/>
          <p:cNvSpPr>
            <a:spLocks noGrp="1"/>
          </p:cNvSpPr>
          <p:nvPr>
            <p:ph type="body" sz="half" idx="2"/>
          </p:nvPr>
        </p:nvSpPr>
        <p:spPr>
          <a:xfrm>
            <a:off x="839788" y="2057507"/>
            <a:ext cx="3932237" cy="38117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835" indent="0">
              <a:buNone/>
              <a:defRPr sz="1000"/>
            </a:lvl7pPr>
            <a:lvl8pPr marL="3201035" indent="0">
              <a:buNone/>
              <a:defRPr sz="1000"/>
            </a:lvl8pPr>
            <a:lvl9pPr marL="3658235"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6" name="Footer Placeholder 5"/>
          <p:cNvSpPr>
            <a:spLocks noGrp="1"/>
          </p:cNvSpPr>
          <p:nvPr>
            <p:ph type="ftr" sz="quarter" idx="11"/>
          </p:nvPr>
        </p:nvSpPr>
        <p:spPr>
          <a:xfrm>
            <a:off x="4038600" y="6356678"/>
            <a:ext cx="4114800" cy="365144"/>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44"/>
            <a:ext cx="2628900" cy="58121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44"/>
            <a:ext cx="7734300" cy="58121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5" name="Footer Placeholder 4"/>
          <p:cNvSpPr>
            <a:spLocks noGrp="1"/>
          </p:cNvSpPr>
          <p:nvPr>
            <p:ph type="ftr" sz="quarter" idx="11"/>
          </p:nvPr>
        </p:nvSpPr>
        <p:spPr>
          <a:xfrm>
            <a:off x="4038600" y="6356678"/>
            <a:ext cx="4114800" cy="365144"/>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838200" y="365144"/>
            <a:ext cx="10515600" cy="581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838200" y="6356678"/>
            <a:ext cx="2743200" cy="365144"/>
          </a:xfrm>
          <a:prstGeom prst="rect">
            <a:avLst/>
          </a:prstGeom>
        </p:spPr>
        <p:txBody>
          <a:bodyPr/>
          <a:lstStyle/>
          <a:p>
            <a:fld id="{FDE934FF-F4E1-47C5-9CA5-30A81DDE2BE4}" type="datetimeFigureOut">
              <a:rPr lang="en-US" smtClean="0"/>
              <a:t>3/16/2026</a:t>
            </a:fld>
            <a:endParaRPr lang="en-US"/>
          </a:p>
        </p:txBody>
      </p:sp>
      <p:sp>
        <p:nvSpPr>
          <p:cNvPr id="4" name="Footer Placeholder 3"/>
          <p:cNvSpPr>
            <a:spLocks noGrp="1"/>
          </p:cNvSpPr>
          <p:nvPr>
            <p:ph type="ftr" sz="quarter" idx="11"/>
          </p:nvPr>
        </p:nvSpPr>
        <p:spPr>
          <a:xfrm>
            <a:off x="4038600" y="6356678"/>
            <a:ext cx="4114800" cy="365144"/>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678"/>
            <a:ext cx="2743200" cy="365144"/>
          </a:xfrm>
          <a:prstGeom prst="rect">
            <a:avLst/>
          </a:prstGeom>
        </p:spPr>
        <p:txBody>
          <a:bodyPr/>
          <a:lstStyle/>
          <a:p>
            <a:fld id="{B3561BA9-CDCF-4958-B8AB-66F3BF063E1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44"/>
            <a:ext cx="10515600" cy="132563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719"/>
            <a:ext cx="10515600" cy="4351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Aptos" panose="020B0004020202020204" pitchFamily="34" charset="0"/>
          <a:ea typeface="+mn-ea"/>
          <a:cs typeface="+mn-cs"/>
        </a:defRPr>
      </a:lvl5pPr>
      <a:lvl6pPr marL="25152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24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6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spict.org.uk/"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www.aihw.gov.au/reports/australias-health/chronic-conditions" TargetMode="External"/><Relationship Id="rId5" Type="http://schemas.openxmlformats.org/officeDocument/2006/relationships/hyperlink" Target="http://www.abs.gov.au/statistics/health/causes-death/causes-death-australia/latest-release" TargetMode="Externa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4B9038-B6DB-9EDB-BFDE-D2332B80AF7E}"/>
              </a:ext>
            </a:extLst>
          </p:cNvPr>
          <p:cNvSpPr txBox="1">
            <a:spLocks noGrp="1"/>
          </p:cNvSpPr>
          <p:nvPr>
            <p:ph type="ctrTitle"/>
          </p:nvPr>
        </p:nvSpPr>
        <p:spPr>
          <a:xfrm>
            <a:off x="1524000" y="1122363"/>
            <a:ext cx="9144000" cy="2387600"/>
          </a:xfrm>
          <a:prstGeom prst="rect">
            <a:avLst/>
          </a:prstGeom>
          <a:noFill/>
        </p:spPr>
        <p:txBody>
          <a:bodyPr wrap="square">
            <a:spAutoFit/>
          </a:bodyPr>
          <a:lstStyle/>
          <a:p>
            <a:r>
              <a:rPr lang="en-US" sz="4000" b="1" dirty="0">
                <a:solidFill>
                  <a:srgbClr val="15845F"/>
                </a:solidFill>
                <a:latin typeface="Open Sans" panose="020B0606030504020204" pitchFamily="34" charset="0"/>
                <a:ea typeface="Open Sans" panose="020B0606030504020204" pitchFamily="34" charset="0"/>
                <a:cs typeface="Open Sans" panose="020B0606030504020204" pitchFamily="34" charset="0"/>
              </a:rPr>
              <a:t>Recognising Dying</a:t>
            </a:r>
            <a:endParaRPr lang="en-AU" sz="4000" dirty="0">
              <a:solidFill>
                <a:srgbClr val="15845F"/>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74279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167D64-CB33-7860-AB6F-29FC534D929D}"/>
              </a:ext>
            </a:extLst>
          </p:cNvPr>
          <p:cNvPicPr>
            <a:picLocks noChangeAspect="1"/>
          </p:cNvPicPr>
          <p:nvPr/>
        </p:nvPicPr>
        <p:blipFill>
          <a:blip r:embed="rId2">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15782842-C9B1-EE9D-3357-76147F0C74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itle 3">
            <a:extLst>
              <a:ext uri="{FF2B5EF4-FFF2-40B4-BE49-F238E27FC236}">
                <a16:creationId xmlns:a16="http://schemas.microsoft.com/office/drawing/2014/main" id="{1F324876-AB41-DB5D-8071-3A6F7B9DFA6D}"/>
              </a:ext>
            </a:extLst>
          </p:cNvPr>
          <p:cNvSpPr txBox="1">
            <a:spLocks noGrp="1"/>
          </p:cNvSpPr>
          <p:nvPr>
            <p:ph type="title"/>
          </p:nvPr>
        </p:nvSpPr>
        <p:spPr>
          <a:xfrm>
            <a:off x="1394389" y="1071913"/>
            <a:ext cx="4419600" cy="424732"/>
          </a:xfrm>
          <a:prstGeom prst="rect">
            <a:avLst/>
          </a:prstGeom>
          <a:noFill/>
        </p:spPr>
        <p:txBody>
          <a:bodyPr wrap="square" rtlCol="0">
            <a:spAutoFit/>
          </a:bodyPr>
          <a:lstStyle/>
          <a:p>
            <a:r>
              <a:rPr lang="en-AU" sz="2400" b="1" dirty="0">
                <a:solidFill>
                  <a:srgbClr val="15845F"/>
                </a:solidFill>
                <a:latin typeface="Open Sans" panose="020B0606030504020204" pitchFamily="34" charset="0"/>
                <a:ea typeface="Open Sans" panose="020B0606030504020204" pitchFamily="34" charset="0"/>
                <a:cs typeface="Open Sans" panose="020B0606030504020204" pitchFamily="34" charset="0"/>
              </a:rPr>
              <a:t>Aims and objectives </a:t>
            </a:r>
          </a:p>
        </p:txBody>
      </p:sp>
      <p:sp>
        <p:nvSpPr>
          <p:cNvPr id="3" name="TextBox 2">
            <a:extLst>
              <a:ext uri="{FF2B5EF4-FFF2-40B4-BE49-F238E27FC236}">
                <a16:creationId xmlns:a16="http://schemas.microsoft.com/office/drawing/2014/main" id="{0D650095-3285-BBC8-6837-58F40293AB29}"/>
              </a:ext>
            </a:extLst>
          </p:cNvPr>
          <p:cNvSpPr txBox="1"/>
          <p:nvPr/>
        </p:nvSpPr>
        <p:spPr>
          <a:xfrm>
            <a:off x="1253955" y="2032473"/>
            <a:ext cx="7986319" cy="2638351"/>
          </a:xfrm>
          <a:prstGeom prst="rect">
            <a:avLst/>
          </a:prstGeom>
          <a:noFill/>
        </p:spPr>
        <p:txBody>
          <a:bodyPr wrap="square">
            <a:spAutoFit/>
          </a:bodyPr>
          <a:lstStyle/>
          <a:p>
            <a:pPr marL="0" indent="0" defTabSz="342900">
              <a:lnSpc>
                <a:spcPct val="100000"/>
              </a:lnSpc>
              <a:spcBef>
                <a:spcPct val="20000"/>
              </a:spcBef>
              <a:buFont typeface="Arial"/>
              <a:buNone/>
              <a:defRPr/>
            </a:pPr>
            <a:r>
              <a:rPr lang="en-AU" sz="1600" dirty="0">
                <a:latin typeface="Open Sans" panose="020B0606030504020204" pitchFamily="34" charset="0"/>
                <a:ea typeface="Open Sans" panose="020B0606030504020204" pitchFamily="34" charset="0"/>
                <a:cs typeface="Open Sans" panose="020B0606030504020204" pitchFamily="34" charset="0"/>
              </a:rPr>
              <a:t>After completing this talk, you should be able to:</a:t>
            </a:r>
          </a:p>
          <a:p>
            <a:pPr marL="0" indent="0" defTabSz="342900">
              <a:lnSpc>
                <a:spcPct val="100000"/>
              </a:lnSpc>
              <a:spcBef>
                <a:spcPct val="20000"/>
              </a:spcBef>
              <a:buFont typeface="Arial"/>
              <a:buNone/>
              <a:defRPr/>
            </a:pPr>
            <a:endParaRPr lang="en-AU" sz="160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Analyse the factors that may influence when end of life begins for a patient</a:t>
            </a:r>
          </a:p>
          <a:p>
            <a:pPr marL="742950" lvl="1"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Begin to identify your own capabilities in identifying end of life</a:t>
            </a:r>
          </a:p>
          <a:p>
            <a:pPr marL="742950" lvl="1"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Identify tools and phrases to use to assist in identifying end of life </a:t>
            </a:r>
          </a:p>
          <a:p>
            <a:pPr marL="742950" lvl="1" indent="-285750" defTabSz="342900">
              <a:lnSpc>
                <a:spcPct val="150000"/>
              </a:lnSpc>
              <a:spcBef>
                <a:spcPct val="20000"/>
              </a:spcBef>
              <a:buFont typeface="Arial" panose="020B0604020202020204" pitchFamily="34" charset="0"/>
              <a:buChar char="•"/>
              <a:defRPr/>
            </a:pPr>
            <a:r>
              <a:rPr lang="en-AU" sz="1600" dirty="0">
                <a:latin typeface="Open Sans" panose="020B0606030504020204" pitchFamily="34" charset="0"/>
                <a:ea typeface="Open Sans" panose="020B0606030504020204" pitchFamily="34" charset="0"/>
                <a:cs typeface="Open Sans" panose="020B0606030504020204" pitchFamily="34" charset="0"/>
              </a:rPr>
              <a:t>Identify which End-of-Life Essentials module to complete next </a:t>
            </a:r>
          </a:p>
        </p:txBody>
      </p:sp>
    </p:spTree>
    <p:extLst>
      <p:ext uri="{BB962C8B-B14F-4D97-AF65-F5344CB8AC3E}">
        <p14:creationId xmlns:p14="http://schemas.microsoft.com/office/powerpoint/2010/main" val="2665667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83BA7-2769-90F3-F7C0-9C12FC775CA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71218F-B140-54E5-E682-6A1F8F4F775B}"/>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4E8F04ED-AEFF-A705-6A1B-9A72F95B1C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8" name="Picture 7" descr="A person standing next to a person lying on a hospital bed&#10;&#10;Description automatically generated">
            <a:extLst>
              <a:ext uri="{FF2B5EF4-FFF2-40B4-BE49-F238E27FC236}">
                <a16:creationId xmlns:a16="http://schemas.microsoft.com/office/drawing/2014/main" id="{7FCFEA2E-8CF0-FDBE-EC5F-D3DD2F3ECF17}"/>
              </a:ext>
            </a:extLst>
          </p:cNvPr>
          <p:cNvPicPr>
            <a:picLocks noChangeAspect="1"/>
          </p:cNvPicPr>
          <p:nvPr/>
        </p:nvPicPr>
        <p:blipFill>
          <a:blip r:embed="rId5"/>
          <a:stretch>
            <a:fillRect/>
          </a:stretch>
        </p:blipFill>
        <p:spPr>
          <a:xfrm>
            <a:off x="3075801" y="851356"/>
            <a:ext cx="5784209" cy="3021554"/>
          </a:xfrm>
          <a:prstGeom prst="rect">
            <a:avLst/>
          </a:prstGeom>
        </p:spPr>
      </p:pic>
      <p:sp>
        <p:nvSpPr>
          <p:cNvPr id="9" name="TextBox 8">
            <a:extLst>
              <a:ext uri="{FF2B5EF4-FFF2-40B4-BE49-F238E27FC236}">
                <a16:creationId xmlns:a16="http://schemas.microsoft.com/office/drawing/2014/main" id="{9D0C8669-E73D-CED8-1184-323C4ADC60EC}"/>
              </a:ext>
            </a:extLst>
          </p:cNvPr>
          <p:cNvSpPr txBox="1"/>
          <p:nvPr/>
        </p:nvSpPr>
        <p:spPr>
          <a:xfrm>
            <a:off x="2719666" y="4087174"/>
            <a:ext cx="6883582" cy="243143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M</a:t>
            </a:r>
            <a:r>
              <a:rPr lang="en-AU" sz="1600" dirty="0">
                <a:effectLst/>
                <a:latin typeface="Open Sans" panose="020B0606030504020204" pitchFamily="34" charset="0"/>
                <a:ea typeface="Open Sans" panose="020B0606030504020204" pitchFamily="34" charset="0"/>
                <a:cs typeface="Open Sans" panose="020B0606030504020204" pitchFamily="34" charset="0"/>
              </a:rPr>
              <a:t>ost Australian’s die in hospital.</a:t>
            </a:r>
            <a:r>
              <a:rPr lang="en-AU" sz="1600" baseline="30000" dirty="0">
                <a:effectLst/>
                <a:latin typeface="Open Sans" panose="020B0606030504020204" pitchFamily="34" charset="0"/>
                <a:ea typeface="Open Sans" panose="020B0606030504020204" pitchFamily="34" charset="0"/>
                <a:cs typeface="Open Sans" panose="020B0606030504020204" pitchFamily="34" charset="0"/>
              </a:rPr>
              <a:t>1</a:t>
            </a:r>
          </a:p>
          <a:p>
            <a:pPr marL="342900" indent="-34290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I</a:t>
            </a:r>
            <a:r>
              <a:rPr lang="en-AU" sz="1600" dirty="0">
                <a:effectLst/>
                <a:latin typeface="Open Sans" panose="020B0606030504020204" pitchFamily="34" charset="0"/>
                <a:ea typeface="Open Sans" panose="020B0606030504020204" pitchFamily="34" charset="0"/>
                <a:cs typeface="Open Sans" panose="020B0606030504020204" pitchFamily="34" charset="0"/>
              </a:rPr>
              <a:t>n the year before death, on average, people will be admitted to hospital four times.</a:t>
            </a:r>
            <a:r>
              <a:rPr lang="en-AU" sz="1600" baseline="30000" dirty="0">
                <a:effectLst/>
                <a:latin typeface="Open Sans" panose="020B0606030504020204" pitchFamily="34" charset="0"/>
                <a:ea typeface="Open Sans" panose="020B0606030504020204" pitchFamily="34" charset="0"/>
                <a:cs typeface="Open Sans" panose="020B0606030504020204" pitchFamily="34" charset="0"/>
              </a:rPr>
              <a:t>1</a:t>
            </a:r>
            <a:endParaRPr lang="en-AU" sz="1600" dirty="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W</a:t>
            </a:r>
            <a:r>
              <a:rPr lang="en-AU" sz="1600" dirty="0">
                <a:effectLst/>
                <a:latin typeface="Open Sans" panose="020B0606030504020204" pitchFamily="34" charset="0"/>
                <a:ea typeface="Open Sans" panose="020B0606030504020204" pitchFamily="34" charset="0"/>
                <a:cs typeface="Open Sans" panose="020B0606030504020204" pitchFamily="34" charset="0"/>
              </a:rPr>
              <a:t>ithin Australian hospitals, recognition of death is predominantly within the last few days of life.</a:t>
            </a:r>
            <a:r>
              <a:rPr lang="en-AU" sz="1600" baseline="30000" dirty="0">
                <a:effectLst/>
                <a:latin typeface="Open Sans" panose="020B0606030504020204" pitchFamily="34" charset="0"/>
                <a:ea typeface="Open Sans" panose="020B0606030504020204" pitchFamily="34" charset="0"/>
                <a:cs typeface="Open Sans" panose="020B0606030504020204" pitchFamily="34" charset="0"/>
              </a:rPr>
              <a:t>2</a:t>
            </a:r>
            <a:endParaRPr lang="en-US" sz="1600" baseline="30000" dirty="0">
              <a:latin typeface="Open Sans" panose="020B0606030504020204" pitchFamily="34" charset="0"/>
              <a:ea typeface="Open Sans" panose="020B0606030504020204" pitchFamily="34" charset="0"/>
              <a:cs typeface="Open Sans" panose="020B0606030504020204" pitchFamily="34" charset="0"/>
            </a:endParaRPr>
          </a:p>
          <a:p>
            <a:endParaRPr lang="en-US" sz="1600" dirty="0">
              <a:latin typeface="Open Sans" panose="020B0606030504020204" pitchFamily="34" charset="0"/>
              <a:ea typeface="Open Sans" panose="020B0606030504020204" pitchFamily="34" charset="0"/>
              <a:cs typeface="Open Sans" panose="020B0606030504020204" pitchFamily="34" charset="0"/>
            </a:endParaRPr>
          </a:p>
          <a:p>
            <a:r>
              <a:rPr lang="en-US" sz="1600" b="1" dirty="0">
                <a:latin typeface="Open Sans" panose="020B0606030504020204" pitchFamily="34" charset="0"/>
                <a:ea typeface="Open Sans" panose="020B0606030504020204" pitchFamily="34" charset="0"/>
                <a:cs typeface="Open Sans" panose="020B0606030504020204" pitchFamily="34" charset="0"/>
              </a:rPr>
              <a:t>Think about  your death – what would you wish for yourself?</a:t>
            </a:r>
            <a:endParaRPr lang="en-AU" sz="16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8134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F4DDB-D9EF-CF64-4E0B-5CA37AFF1DC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5F3998-FBE8-244D-980D-790CDA0D7193}"/>
              </a:ext>
            </a:extLst>
          </p:cNvPr>
          <p:cNvPicPr>
            <a:picLocks noChangeAspect="1"/>
          </p:cNvPicPr>
          <p:nvPr/>
        </p:nvPicPr>
        <p:blipFill>
          <a:blip r:embed="rId2">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41D79AB7-6B28-2B84-3809-54EA81A7DD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EDBE998E-2A9A-F6DF-C92F-78F46489FD06}"/>
              </a:ext>
            </a:extLst>
          </p:cNvPr>
          <p:cNvSpPr txBox="1"/>
          <p:nvPr/>
        </p:nvSpPr>
        <p:spPr>
          <a:xfrm>
            <a:off x="1409750" y="998898"/>
            <a:ext cx="6322445" cy="461665"/>
          </a:xfrm>
          <a:prstGeom prst="rect">
            <a:avLst/>
          </a:prstGeom>
          <a:noFill/>
        </p:spPr>
        <p:txBody>
          <a:bodyPr wrap="square">
            <a:spAutoFit/>
          </a:bodyPr>
          <a:lstStyle/>
          <a:p>
            <a:pPr algn="l"/>
            <a:r>
              <a:rPr lang="en-AU" sz="2400" b="1" i="0" dirty="0">
                <a:solidFill>
                  <a:srgbClr val="15845F"/>
                </a:solidFill>
                <a:effectLst/>
                <a:highlight>
                  <a:srgbClr val="FFFFFF"/>
                </a:highlight>
                <a:latin typeface="Open Sans" panose="020B0606030504020204" pitchFamily="34" charset="0"/>
              </a:rPr>
              <a:t>What is end of life?</a:t>
            </a:r>
          </a:p>
        </p:txBody>
      </p:sp>
      <p:pic>
        <p:nvPicPr>
          <p:cNvPr id="3" name="Picture 4">
            <a:extLst>
              <a:ext uri="{FF2B5EF4-FFF2-40B4-BE49-F238E27FC236}">
                <a16:creationId xmlns:a16="http://schemas.microsoft.com/office/drawing/2014/main" id="{7A682BB6-F455-A173-DD05-DFD8B7E9BF2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742989" y="1648195"/>
            <a:ext cx="6218342" cy="32883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6A6001F-2F14-B911-DE01-2B77B1CCD79E}"/>
              </a:ext>
            </a:extLst>
          </p:cNvPr>
          <p:cNvSpPr txBox="1"/>
          <p:nvPr/>
        </p:nvSpPr>
        <p:spPr>
          <a:xfrm>
            <a:off x="2629267" y="5124208"/>
            <a:ext cx="7475733" cy="1161023"/>
          </a:xfrm>
          <a:prstGeom prst="rect">
            <a:avLst/>
          </a:prstGeom>
          <a:noFill/>
        </p:spPr>
        <p:txBody>
          <a:bodyPr wrap="square">
            <a:spAutoFit/>
          </a:bodyPr>
          <a:lstStyle/>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The period when a patient is living with and impaired by a serious progressive condition, even if the trajectory is uncertain or unknown. </a:t>
            </a:r>
          </a:p>
          <a:p>
            <a:pPr>
              <a:lnSpc>
                <a:spcPct val="150000"/>
              </a:lnSpc>
            </a:pPr>
            <a:r>
              <a:rPr lang="en-AU" sz="1600" dirty="0">
                <a:latin typeface="Open Sans" panose="020B0606030504020204" pitchFamily="34" charset="0"/>
                <a:ea typeface="Open Sans" panose="020B0606030504020204" pitchFamily="34" charset="0"/>
                <a:cs typeface="Open Sans" panose="020B0606030504020204" pitchFamily="34" charset="0"/>
              </a:rPr>
              <a:t>This period may be 12 months or more before death.</a:t>
            </a:r>
          </a:p>
        </p:txBody>
      </p:sp>
    </p:spTree>
    <p:extLst>
      <p:ext uri="{BB962C8B-B14F-4D97-AF65-F5344CB8AC3E}">
        <p14:creationId xmlns:p14="http://schemas.microsoft.com/office/powerpoint/2010/main" val="300407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E73C5-8DE5-2E15-27F0-2A224C8AFC2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14E1187-6EA3-9CD4-71DF-7A1FA7382175}"/>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EFB1659E-8299-CEEF-FEDA-D224FA9515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7" name="TextBox 6">
            <a:extLst>
              <a:ext uri="{FF2B5EF4-FFF2-40B4-BE49-F238E27FC236}">
                <a16:creationId xmlns:a16="http://schemas.microsoft.com/office/drawing/2014/main" id="{772C01C1-9B89-3A76-9CC0-7772711EBD04}"/>
              </a:ext>
            </a:extLst>
          </p:cNvPr>
          <p:cNvSpPr txBox="1"/>
          <p:nvPr/>
        </p:nvSpPr>
        <p:spPr>
          <a:xfrm>
            <a:off x="1438879" y="1002618"/>
            <a:ext cx="4459692" cy="461665"/>
          </a:xfrm>
          <a:prstGeom prst="rect">
            <a:avLst/>
          </a:prstGeom>
          <a:noFill/>
        </p:spPr>
        <p:txBody>
          <a:bodyPr wrap="square">
            <a:spAutoFit/>
          </a:bodyPr>
          <a:lstStyle/>
          <a:p>
            <a:pPr algn="l"/>
            <a:r>
              <a:rPr lang="en-AU" sz="2400" b="1" i="0" dirty="0">
                <a:solidFill>
                  <a:srgbClr val="15845F"/>
                </a:solidFill>
                <a:effectLst/>
                <a:highlight>
                  <a:srgbClr val="FFFFFF"/>
                </a:highlight>
                <a:latin typeface="Open Sans" panose="020B0606030504020204" pitchFamily="34" charset="0"/>
              </a:rPr>
              <a:t>Leading causes of death</a:t>
            </a:r>
          </a:p>
        </p:txBody>
      </p:sp>
      <p:pic>
        <p:nvPicPr>
          <p:cNvPr id="9" name="Picture 8">
            <a:extLst>
              <a:ext uri="{FF2B5EF4-FFF2-40B4-BE49-F238E27FC236}">
                <a16:creationId xmlns:a16="http://schemas.microsoft.com/office/drawing/2014/main" id="{70549350-FC3F-632B-971F-1F5B228C407B}"/>
              </a:ext>
            </a:extLst>
          </p:cNvPr>
          <p:cNvPicPr>
            <a:picLocks noChangeAspect="1"/>
          </p:cNvPicPr>
          <p:nvPr/>
        </p:nvPicPr>
        <p:blipFill>
          <a:blip r:embed="rId5"/>
          <a:stretch>
            <a:fillRect/>
          </a:stretch>
        </p:blipFill>
        <p:spPr>
          <a:xfrm>
            <a:off x="2629267" y="1614510"/>
            <a:ext cx="7324725" cy="4619625"/>
          </a:xfrm>
          <a:prstGeom prst="rect">
            <a:avLst/>
          </a:prstGeom>
        </p:spPr>
      </p:pic>
    </p:spTree>
    <p:extLst>
      <p:ext uri="{BB962C8B-B14F-4D97-AF65-F5344CB8AC3E}">
        <p14:creationId xmlns:p14="http://schemas.microsoft.com/office/powerpoint/2010/main" val="2209882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E5448-C6B4-07A6-A9E9-15DCAA81B1F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6533327-DBD1-88E7-1AE2-2C0167D396D5}"/>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607AF348-17CF-F408-ACB1-9EFAEFE521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pic>
        <p:nvPicPr>
          <p:cNvPr id="3" name="Picture 2">
            <a:extLst>
              <a:ext uri="{FF2B5EF4-FFF2-40B4-BE49-F238E27FC236}">
                <a16:creationId xmlns:a16="http://schemas.microsoft.com/office/drawing/2014/main" id="{15A43C8F-0ECF-59B3-0AF5-3823E3A2BB0D}"/>
              </a:ext>
            </a:extLst>
          </p:cNvPr>
          <p:cNvPicPr>
            <a:picLocks noChangeAspect="1"/>
          </p:cNvPicPr>
          <p:nvPr/>
        </p:nvPicPr>
        <p:blipFill>
          <a:blip r:embed="rId5"/>
          <a:stretch>
            <a:fillRect/>
          </a:stretch>
        </p:blipFill>
        <p:spPr>
          <a:xfrm>
            <a:off x="2476500" y="971550"/>
            <a:ext cx="7239000" cy="4914900"/>
          </a:xfrm>
          <a:prstGeom prst="rect">
            <a:avLst/>
          </a:prstGeom>
        </p:spPr>
      </p:pic>
    </p:spTree>
    <p:extLst>
      <p:ext uri="{BB962C8B-B14F-4D97-AF65-F5344CB8AC3E}">
        <p14:creationId xmlns:p14="http://schemas.microsoft.com/office/powerpoint/2010/main" val="1523939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68322-8421-F1E7-9ED4-FC9E1FAE582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DA2F146-39E0-CC5C-C3E7-92D5DE1F33DB}"/>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DC501F18-CB45-5ED1-9CB2-1F5C200FB7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52D16EC4-3E6D-4DA9-750F-DFEBE047DFF8}"/>
              </a:ext>
            </a:extLst>
          </p:cNvPr>
          <p:cNvSpPr txBox="1"/>
          <p:nvPr/>
        </p:nvSpPr>
        <p:spPr>
          <a:xfrm>
            <a:off x="878192" y="986435"/>
            <a:ext cx="4572000" cy="461665"/>
          </a:xfrm>
          <a:prstGeom prst="rect">
            <a:avLst/>
          </a:prstGeom>
          <a:noFill/>
        </p:spPr>
        <p:txBody>
          <a:bodyPr wrap="square">
            <a:spAutoFit/>
          </a:bodyPr>
          <a:lstStyle/>
          <a:p>
            <a:pPr algn="l"/>
            <a:r>
              <a:rPr lang="en-AU" sz="2400" b="1" i="0" dirty="0">
                <a:solidFill>
                  <a:srgbClr val="15845F"/>
                </a:solidFill>
                <a:effectLst/>
                <a:highlight>
                  <a:srgbClr val="FFFFFF"/>
                </a:highlight>
                <a:latin typeface="Open Sans" panose="020B0606030504020204" pitchFamily="34" charset="0"/>
              </a:rPr>
              <a:t>Chronic complex conditions</a:t>
            </a:r>
          </a:p>
        </p:txBody>
      </p:sp>
      <p:sp>
        <p:nvSpPr>
          <p:cNvPr id="4" name="TextBox 3">
            <a:extLst>
              <a:ext uri="{FF2B5EF4-FFF2-40B4-BE49-F238E27FC236}">
                <a16:creationId xmlns:a16="http://schemas.microsoft.com/office/drawing/2014/main" id="{55EADDDE-E47E-713B-7365-3255F5660DB4}"/>
              </a:ext>
            </a:extLst>
          </p:cNvPr>
          <p:cNvSpPr txBox="1"/>
          <p:nvPr/>
        </p:nvSpPr>
        <p:spPr>
          <a:xfrm>
            <a:off x="878192" y="1625670"/>
            <a:ext cx="9748099" cy="861774"/>
          </a:xfrm>
          <a:prstGeom prst="rect">
            <a:avLst/>
          </a:prstGeom>
          <a:noFill/>
        </p:spPr>
        <p:txBody>
          <a:bodyPr wrap="square">
            <a:spAutoFit/>
          </a:bodyPr>
          <a:lstStyle/>
          <a:p>
            <a:r>
              <a:rPr lang="en-AU" sz="1600" dirty="0">
                <a:latin typeface="Open Sans" panose="020B0606030504020204" pitchFamily="34" charset="0"/>
                <a:ea typeface="Open Sans" panose="020B0606030504020204" pitchFamily="34" charset="0"/>
                <a:cs typeface="Open Sans" panose="020B0606030504020204" pitchFamily="34" charset="0"/>
              </a:rPr>
              <a:t>People with chronic conditions often have more than one condition at once, this is termed comorbidity. Please see below </a:t>
            </a:r>
            <a:r>
              <a:rPr lang="en-AU" sz="1600" b="1" dirty="0">
                <a:latin typeface="Open Sans" panose="020B0606030504020204" pitchFamily="34" charset="0"/>
                <a:ea typeface="Open Sans" panose="020B0606030504020204" pitchFamily="34" charset="0"/>
                <a:cs typeface="Open Sans" panose="020B0606030504020204" pitchFamily="34" charset="0"/>
              </a:rPr>
              <a:t>the prevalence of comorbidity varied across chronic conditions.</a:t>
            </a:r>
            <a:r>
              <a:rPr lang="en-AU" sz="1600" b="1" baseline="30000" dirty="0">
                <a:latin typeface="Open Sans" panose="020B0606030504020204" pitchFamily="34" charset="0"/>
                <a:ea typeface="Open Sans" panose="020B0606030504020204" pitchFamily="34" charset="0"/>
                <a:cs typeface="Open Sans" panose="020B0606030504020204" pitchFamily="34" charset="0"/>
              </a:rPr>
              <a:t>4</a:t>
            </a:r>
          </a:p>
          <a:p>
            <a:endParaRPr lang="en-AU"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486E7CF8-A136-DDC7-A455-1348562CA98C}"/>
              </a:ext>
            </a:extLst>
          </p:cNvPr>
          <p:cNvPicPr>
            <a:picLocks noChangeAspect="1"/>
          </p:cNvPicPr>
          <p:nvPr/>
        </p:nvPicPr>
        <p:blipFill>
          <a:blip r:embed="rId5"/>
          <a:stretch>
            <a:fillRect/>
          </a:stretch>
        </p:blipFill>
        <p:spPr>
          <a:xfrm>
            <a:off x="2894622" y="2551038"/>
            <a:ext cx="6402756" cy="4063773"/>
          </a:xfrm>
          <a:prstGeom prst="rect">
            <a:avLst/>
          </a:prstGeom>
        </p:spPr>
      </p:pic>
    </p:spTree>
    <p:extLst>
      <p:ext uri="{BB962C8B-B14F-4D97-AF65-F5344CB8AC3E}">
        <p14:creationId xmlns:p14="http://schemas.microsoft.com/office/powerpoint/2010/main" val="1716140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38B21-EEB0-ECBA-0FFA-9EBE8D83241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A62A916-F717-BB47-D355-3BDBF791EA93}"/>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47EC1A0A-AAE7-27C5-8616-288DD5503E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EF903263-7D4F-B8A8-ED6E-CF1CA3B774B4}"/>
              </a:ext>
            </a:extLst>
          </p:cNvPr>
          <p:cNvSpPr txBox="1"/>
          <p:nvPr/>
        </p:nvSpPr>
        <p:spPr>
          <a:xfrm>
            <a:off x="803225" y="923057"/>
            <a:ext cx="4572000" cy="461665"/>
          </a:xfrm>
          <a:prstGeom prst="rect">
            <a:avLst/>
          </a:prstGeom>
          <a:noFill/>
        </p:spPr>
        <p:txBody>
          <a:bodyPr wrap="square">
            <a:spAutoFit/>
          </a:bodyPr>
          <a:lstStyle/>
          <a:p>
            <a:pPr algn="l"/>
            <a:r>
              <a:rPr lang="en-AU" sz="2400" b="1" i="0" dirty="0">
                <a:solidFill>
                  <a:srgbClr val="15845F"/>
                </a:solidFill>
                <a:effectLst/>
                <a:highlight>
                  <a:srgbClr val="FFFFFF"/>
                </a:highlight>
                <a:latin typeface="Open Sans" panose="020B0606030504020204" pitchFamily="34" charset="0"/>
              </a:rPr>
              <a:t>Trajectories of decline</a:t>
            </a:r>
            <a:r>
              <a:rPr lang="en-AU" sz="2400" b="1" i="0" baseline="30000" dirty="0">
                <a:solidFill>
                  <a:srgbClr val="15845F"/>
                </a:solidFill>
                <a:effectLst/>
                <a:highlight>
                  <a:srgbClr val="FFFFFF"/>
                </a:highlight>
                <a:latin typeface="Open Sans" panose="020B0606030504020204" pitchFamily="34" charset="0"/>
              </a:rPr>
              <a:t>5</a:t>
            </a:r>
          </a:p>
        </p:txBody>
      </p:sp>
      <p:sp>
        <p:nvSpPr>
          <p:cNvPr id="7" name="TextBox 6">
            <a:extLst>
              <a:ext uri="{FF2B5EF4-FFF2-40B4-BE49-F238E27FC236}">
                <a16:creationId xmlns:a16="http://schemas.microsoft.com/office/drawing/2014/main" id="{9DB68ACB-C599-B2CD-B38D-362DF654C743}"/>
              </a:ext>
            </a:extLst>
          </p:cNvPr>
          <p:cNvSpPr txBox="1"/>
          <p:nvPr/>
        </p:nvSpPr>
        <p:spPr>
          <a:xfrm>
            <a:off x="1663304" y="1733792"/>
            <a:ext cx="8279934" cy="3970318"/>
          </a:xfrm>
          <a:prstGeom prst="rect">
            <a:avLst/>
          </a:prstGeom>
          <a:noFill/>
        </p:spPr>
        <p:txBody>
          <a:bodyPr wrap="square">
            <a:spAutoFit/>
          </a:bodyPr>
          <a:lstStyle/>
          <a:p>
            <a:pPr algn="l"/>
            <a:r>
              <a:rPr lang="en-AU" b="1" i="0" dirty="0">
                <a:solidFill>
                  <a:srgbClr val="15845F"/>
                </a:solidFill>
                <a:effectLst/>
                <a:highlight>
                  <a:srgbClr val="FFFFFF"/>
                </a:highlight>
                <a:latin typeface="Open Sans" panose="020B0606030504020204" pitchFamily="34" charset="0"/>
              </a:rPr>
              <a:t>Sudden death:</a:t>
            </a:r>
            <a:r>
              <a:rPr lang="en-AU" b="0" i="0" dirty="0">
                <a:solidFill>
                  <a:srgbClr val="212529"/>
                </a:solidFill>
                <a:effectLst/>
                <a:highlight>
                  <a:srgbClr val="FFFFFF"/>
                </a:highlight>
                <a:latin typeface="Open Sans" panose="020B0606030504020204" pitchFamily="34" charset="0"/>
              </a:rPr>
              <a:t> rapid, unexpected death from causes such as head trauma or drowning.</a:t>
            </a:r>
          </a:p>
          <a:p>
            <a:pPr algn="l"/>
            <a:endParaRPr lang="en-AU" b="0" i="0" dirty="0">
              <a:solidFill>
                <a:srgbClr val="212529"/>
              </a:solidFill>
              <a:effectLst/>
              <a:highlight>
                <a:srgbClr val="FFFFFF"/>
              </a:highlight>
              <a:latin typeface="Open Sans" panose="020B0606030504020204" pitchFamily="34" charset="0"/>
            </a:endParaRPr>
          </a:p>
          <a:p>
            <a:pPr algn="l"/>
            <a:r>
              <a:rPr lang="en-AU" b="1" i="0" dirty="0">
                <a:solidFill>
                  <a:srgbClr val="15845F"/>
                </a:solidFill>
                <a:effectLst/>
                <a:highlight>
                  <a:srgbClr val="FFFFFF"/>
                </a:highlight>
                <a:latin typeface="Open Sans" panose="020B0606030504020204" pitchFamily="34" charset="0"/>
              </a:rPr>
              <a:t>Terminal illness:</a:t>
            </a:r>
            <a:r>
              <a:rPr lang="en-AU" b="0" i="0" dirty="0">
                <a:solidFill>
                  <a:srgbClr val="212529"/>
                </a:solidFill>
                <a:effectLst/>
                <a:highlight>
                  <a:srgbClr val="FFFFFF"/>
                </a:highlight>
                <a:latin typeface="Open Sans" panose="020B0606030504020204" pitchFamily="34" charset="0"/>
              </a:rPr>
              <a:t> conditions such as cancer or motor neurone disease, where there is a period of relative stability until treatment is no longer viable and a person’s health quickly declines.</a:t>
            </a:r>
          </a:p>
          <a:p>
            <a:pPr algn="l"/>
            <a:endParaRPr lang="en-AU" b="0" i="0" dirty="0">
              <a:solidFill>
                <a:srgbClr val="212529"/>
              </a:solidFill>
              <a:effectLst/>
              <a:highlight>
                <a:srgbClr val="FFFFFF"/>
              </a:highlight>
              <a:latin typeface="Open Sans" panose="020B0606030504020204" pitchFamily="34" charset="0"/>
            </a:endParaRPr>
          </a:p>
          <a:p>
            <a:pPr algn="l"/>
            <a:r>
              <a:rPr lang="en-AU" b="1" i="0" dirty="0">
                <a:solidFill>
                  <a:srgbClr val="15845F"/>
                </a:solidFill>
                <a:effectLst/>
                <a:highlight>
                  <a:srgbClr val="FFFFFF"/>
                </a:highlight>
                <a:latin typeface="Open Sans" panose="020B0606030504020204" pitchFamily="34" charset="0"/>
              </a:rPr>
              <a:t>Organ failure:</a:t>
            </a:r>
            <a:r>
              <a:rPr lang="en-AU" b="0" i="0" dirty="0">
                <a:solidFill>
                  <a:srgbClr val="212529"/>
                </a:solidFill>
                <a:effectLst/>
                <a:highlight>
                  <a:srgbClr val="FFFFFF"/>
                </a:highlight>
                <a:latin typeface="Open Sans" panose="020B0606030504020204" pitchFamily="34" charset="0"/>
              </a:rPr>
              <a:t> conditions such as congestive heart failure results in gradual decline with periodic acute aggravations of the underlying condition. Each aggravation is potentially fatal, but prognosis is uncertain.</a:t>
            </a:r>
          </a:p>
          <a:p>
            <a:pPr algn="l"/>
            <a:endParaRPr lang="en-AU" b="0" i="0" dirty="0">
              <a:solidFill>
                <a:srgbClr val="212529"/>
              </a:solidFill>
              <a:effectLst/>
              <a:highlight>
                <a:srgbClr val="FFFFFF"/>
              </a:highlight>
              <a:latin typeface="Open Sans" panose="020B0606030504020204" pitchFamily="34" charset="0"/>
            </a:endParaRPr>
          </a:p>
          <a:p>
            <a:pPr algn="l"/>
            <a:r>
              <a:rPr lang="en-AU" b="1" i="0" dirty="0">
                <a:solidFill>
                  <a:srgbClr val="15845F"/>
                </a:solidFill>
                <a:effectLst/>
                <a:highlight>
                  <a:srgbClr val="FFFFFF"/>
                </a:highlight>
                <a:latin typeface="Open Sans" panose="020B0606030504020204" pitchFamily="34" charset="0"/>
              </a:rPr>
              <a:t>Frailty:</a:t>
            </a:r>
            <a:r>
              <a:rPr lang="en-AU" b="0" i="0" dirty="0">
                <a:solidFill>
                  <a:srgbClr val="212529"/>
                </a:solidFill>
                <a:effectLst/>
                <a:highlight>
                  <a:srgbClr val="FFFFFF"/>
                </a:highlight>
                <a:latin typeface="Open Sans" panose="020B0606030504020204" pitchFamily="34" charset="0"/>
              </a:rPr>
              <a:t> conditions of advanced ageing such as dementia and stroke can be associated with slow but progressive decline. Death may eventually occur from other medical complications such as respiratory illnesses.</a:t>
            </a:r>
          </a:p>
        </p:txBody>
      </p:sp>
    </p:spTree>
    <p:extLst>
      <p:ext uri="{BB962C8B-B14F-4D97-AF65-F5344CB8AC3E}">
        <p14:creationId xmlns:p14="http://schemas.microsoft.com/office/powerpoint/2010/main" val="234589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1D7A3-2A93-25F9-60BE-53AEBCCAC2A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C6799B8-DABF-D21E-A7ED-95041FE3D8C2}"/>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BC3444E4-05AE-1AA6-8068-6CD57F2D77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37FD04E6-7F6D-7126-81F9-916FEBBB0822}"/>
              </a:ext>
            </a:extLst>
          </p:cNvPr>
          <p:cNvSpPr txBox="1"/>
          <p:nvPr/>
        </p:nvSpPr>
        <p:spPr>
          <a:xfrm>
            <a:off x="812196" y="1018732"/>
            <a:ext cx="4572000" cy="461665"/>
          </a:xfrm>
          <a:prstGeom prst="rect">
            <a:avLst/>
          </a:prstGeom>
          <a:noFill/>
        </p:spPr>
        <p:txBody>
          <a:bodyPr wrap="square">
            <a:spAutoFit/>
          </a:bodyPr>
          <a:lstStyle/>
          <a:p>
            <a:pPr algn="l"/>
            <a:r>
              <a:rPr lang="en-AU" sz="2400" b="1" i="0" dirty="0">
                <a:solidFill>
                  <a:srgbClr val="15845F"/>
                </a:solidFill>
                <a:effectLst/>
                <a:highlight>
                  <a:srgbClr val="FFFFFF"/>
                </a:highlight>
                <a:latin typeface="Open Sans" panose="020B0606030504020204" pitchFamily="34" charset="0"/>
              </a:rPr>
              <a:t>End-of-life conversations</a:t>
            </a:r>
          </a:p>
        </p:txBody>
      </p:sp>
      <p:pic>
        <p:nvPicPr>
          <p:cNvPr id="4" name="Picture 2">
            <a:extLst>
              <a:ext uri="{FF2B5EF4-FFF2-40B4-BE49-F238E27FC236}">
                <a16:creationId xmlns:a16="http://schemas.microsoft.com/office/drawing/2014/main" id="{1EE2E767-DD14-961A-9B40-2C2547C0FF81}"/>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193386" y="1729416"/>
            <a:ext cx="5135803" cy="271591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25074D7-C904-2EA6-98F2-78FE906F5EB9}"/>
              </a:ext>
            </a:extLst>
          </p:cNvPr>
          <p:cNvSpPr txBox="1"/>
          <p:nvPr/>
        </p:nvSpPr>
        <p:spPr>
          <a:xfrm>
            <a:off x="2824683" y="4777438"/>
            <a:ext cx="6805723" cy="830997"/>
          </a:xfrm>
          <a:prstGeom prst="rect">
            <a:avLst/>
          </a:prstGeom>
          <a:noFill/>
        </p:spPr>
        <p:txBody>
          <a:bodyPr wrap="square">
            <a:spAutoFit/>
          </a:bodyPr>
          <a:lstStyle/>
          <a:p>
            <a:r>
              <a:rPr lang="en-AU" sz="1600" dirty="0">
                <a:latin typeface="Open Sans" panose="020B0606030504020204" pitchFamily="34" charset="0"/>
                <a:ea typeface="Open Sans" panose="020B0606030504020204" pitchFamily="34" charset="0"/>
                <a:cs typeface="Open Sans" panose="020B0606030504020204" pitchFamily="34" charset="0"/>
              </a:rPr>
              <a:t>Clinicians don’t like talking about dying. They’re there to be positive,  to keep you alive. </a:t>
            </a:r>
          </a:p>
          <a:p>
            <a:r>
              <a:rPr lang="en-AU" sz="1600" dirty="0">
                <a:latin typeface="Open Sans" panose="020B0606030504020204" pitchFamily="34" charset="0"/>
                <a:ea typeface="Open Sans" panose="020B0606030504020204" pitchFamily="34" charset="0"/>
                <a:cs typeface="Open Sans" panose="020B0606030504020204" pitchFamily="34" charset="0"/>
              </a:rPr>
              <a:t>To a certain extent, I think they see death as a failure on their part.</a:t>
            </a:r>
            <a:r>
              <a:rPr lang="en-AU" sz="1600" baseline="30000" dirty="0">
                <a:latin typeface="Open Sans" panose="020B0606030504020204" pitchFamily="34" charset="0"/>
                <a:ea typeface="Open Sans" panose="020B0606030504020204" pitchFamily="34" charset="0"/>
                <a:cs typeface="Open Sans" panose="020B0606030504020204" pitchFamily="34" charset="0"/>
              </a:rPr>
              <a:t>6</a:t>
            </a:r>
          </a:p>
        </p:txBody>
      </p:sp>
      <p:pic>
        <p:nvPicPr>
          <p:cNvPr id="9" name="Picture 8">
            <a:extLst>
              <a:ext uri="{FF2B5EF4-FFF2-40B4-BE49-F238E27FC236}">
                <a16:creationId xmlns:a16="http://schemas.microsoft.com/office/drawing/2014/main" id="{F51544A2-F68D-C94E-089A-29B4D0711236}"/>
              </a:ext>
            </a:extLst>
          </p:cNvPr>
          <p:cNvPicPr>
            <a:picLocks noChangeAspect="1"/>
          </p:cNvPicPr>
          <p:nvPr/>
        </p:nvPicPr>
        <p:blipFill>
          <a:blip r:embed="rId6"/>
          <a:stretch>
            <a:fillRect/>
          </a:stretch>
        </p:blipFill>
        <p:spPr>
          <a:xfrm>
            <a:off x="2361541" y="4705050"/>
            <a:ext cx="400106" cy="419158"/>
          </a:xfrm>
          <a:prstGeom prst="rect">
            <a:avLst/>
          </a:prstGeom>
        </p:spPr>
      </p:pic>
      <p:pic>
        <p:nvPicPr>
          <p:cNvPr id="10" name="Picture 9">
            <a:extLst>
              <a:ext uri="{FF2B5EF4-FFF2-40B4-BE49-F238E27FC236}">
                <a16:creationId xmlns:a16="http://schemas.microsoft.com/office/drawing/2014/main" id="{772D2F76-B481-A451-9152-9E4A7A5EE81B}"/>
              </a:ext>
            </a:extLst>
          </p:cNvPr>
          <p:cNvPicPr>
            <a:picLocks noChangeAspect="1"/>
          </p:cNvPicPr>
          <p:nvPr/>
        </p:nvPicPr>
        <p:blipFill>
          <a:blip r:embed="rId7"/>
          <a:stretch>
            <a:fillRect/>
          </a:stretch>
        </p:blipFill>
        <p:spPr>
          <a:xfrm>
            <a:off x="9357879" y="5346691"/>
            <a:ext cx="419158" cy="352474"/>
          </a:xfrm>
          <a:prstGeom prst="rect">
            <a:avLst/>
          </a:prstGeom>
        </p:spPr>
      </p:pic>
    </p:spTree>
    <p:extLst>
      <p:ext uri="{BB962C8B-B14F-4D97-AF65-F5344CB8AC3E}">
        <p14:creationId xmlns:p14="http://schemas.microsoft.com/office/powerpoint/2010/main" val="1518453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5B3CA-B552-3D7B-5DF3-ED75C92A732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5A07FA7-6778-5965-2A9B-5C7593546BD7}"/>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12694E04-1E68-98FE-2601-776FC65C96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09DEB5D4-D8F0-85F7-F9F5-0B150DC05367}"/>
              </a:ext>
            </a:extLst>
          </p:cNvPr>
          <p:cNvSpPr txBox="1"/>
          <p:nvPr/>
        </p:nvSpPr>
        <p:spPr>
          <a:xfrm>
            <a:off x="1524000" y="1082973"/>
            <a:ext cx="4572000" cy="461665"/>
          </a:xfrm>
          <a:prstGeom prst="rect">
            <a:avLst/>
          </a:prstGeom>
          <a:noFill/>
        </p:spPr>
        <p:txBody>
          <a:bodyPr wrap="square">
            <a:spAutoFit/>
          </a:bodyPr>
          <a:lstStyle/>
          <a:p>
            <a:pPr algn="l"/>
            <a:r>
              <a:rPr lang="en-AU" sz="2400" b="1" i="0" dirty="0">
                <a:solidFill>
                  <a:srgbClr val="15845F"/>
                </a:solidFill>
                <a:effectLst/>
                <a:highlight>
                  <a:srgbClr val="FFFFFF"/>
                </a:highlight>
                <a:latin typeface="Open Sans" panose="020B0606030504020204" pitchFamily="34" charset="0"/>
              </a:rPr>
              <a:t>Patient questions</a:t>
            </a:r>
          </a:p>
        </p:txBody>
      </p:sp>
      <p:sp>
        <p:nvSpPr>
          <p:cNvPr id="7" name="TextBox 6">
            <a:extLst>
              <a:ext uri="{FF2B5EF4-FFF2-40B4-BE49-F238E27FC236}">
                <a16:creationId xmlns:a16="http://schemas.microsoft.com/office/drawing/2014/main" id="{A650EBFA-FA41-E5FB-D575-9375F1B6387F}"/>
              </a:ext>
            </a:extLst>
          </p:cNvPr>
          <p:cNvSpPr txBox="1"/>
          <p:nvPr/>
        </p:nvSpPr>
        <p:spPr>
          <a:xfrm>
            <a:off x="3334551" y="1786080"/>
            <a:ext cx="2225795" cy="369332"/>
          </a:xfrm>
          <a:prstGeom prst="rect">
            <a:avLst/>
          </a:prstGeom>
          <a:noFill/>
        </p:spPr>
        <p:txBody>
          <a:bodyPr wrap="square">
            <a:spAutoFit/>
          </a:bodyPr>
          <a:lstStyle/>
          <a:p>
            <a:r>
              <a:rPr lang="en-AU" b="0" i="1" dirty="0">
                <a:solidFill>
                  <a:srgbClr val="212529"/>
                </a:solidFill>
                <a:effectLst/>
                <a:highlight>
                  <a:srgbClr val="FFFFFF"/>
                </a:highlight>
                <a:latin typeface="Open Sans" panose="020B0606030504020204" pitchFamily="34" charset="0"/>
              </a:rPr>
              <a:t>'Am I going to die?'</a:t>
            </a:r>
            <a:r>
              <a:rPr lang="en-AU" b="0" i="0" dirty="0">
                <a:solidFill>
                  <a:srgbClr val="212529"/>
                </a:solidFill>
                <a:effectLst/>
                <a:highlight>
                  <a:srgbClr val="FFFFFF"/>
                </a:highlight>
                <a:latin typeface="Open Sans" panose="020B0606030504020204" pitchFamily="34" charset="0"/>
              </a:rPr>
              <a:t> </a:t>
            </a:r>
            <a:endParaRPr lang="en-AU" dirty="0"/>
          </a:p>
        </p:txBody>
      </p:sp>
      <p:pic>
        <p:nvPicPr>
          <p:cNvPr id="11" name="Picture 10">
            <a:extLst>
              <a:ext uri="{FF2B5EF4-FFF2-40B4-BE49-F238E27FC236}">
                <a16:creationId xmlns:a16="http://schemas.microsoft.com/office/drawing/2014/main" id="{1595FACA-2F59-D8E5-AAFC-F91454992CB5}"/>
              </a:ext>
            </a:extLst>
          </p:cNvPr>
          <p:cNvPicPr>
            <a:picLocks noChangeAspect="1"/>
          </p:cNvPicPr>
          <p:nvPr/>
        </p:nvPicPr>
        <p:blipFill>
          <a:blip r:embed="rId5"/>
          <a:stretch>
            <a:fillRect/>
          </a:stretch>
        </p:blipFill>
        <p:spPr>
          <a:xfrm>
            <a:off x="3334551" y="2396854"/>
            <a:ext cx="5522898" cy="3106630"/>
          </a:xfrm>
          <a:prstGeom prst="rect">
            <a:avLst/>
          </a:prstGeom>
        </p:spPr>
      </p:pic>
    </p:spTree>
    <p:extLst>
      <p:ext uri="{BB962C8B-B14F-4D97-AF65-F5344CB8AC3E}">
        <p14:creationId xmlns:p14="http://schemas.microsoft.com/office/powerpoint/2010/main" val="984278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DAF91-971A-38A0-5E13-29B3BD13AE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5015D4A-FB87-A37C-2757-23D32C0A247C}"/>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734DCB29-54A2-1D35-F9E2-51B6FC055C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B4129B67-F09E-835B-0502-079C6F6A5428}"/>
              </a:ext>
            </a:extLst>
          </p:cNvPr>
          <p:cNvSpPr txBox="1"/>
          <p:nvPr/>
        </p:nvSpPr>
        <p:spPr>
          <a:xfrm>
            <a:off x="1314633" y="1079620"/>
            <a:ext cx="9386563" cy="461665"/>
          </a:xfrm>
          <a:prstGeom prst="rect">
            <a:avLst/>
          </a:prstGeom>
          <a:noFill/>
        </p:spPr>
        <p:txBody>
          <a:bodyPr wrap="square">
            <a:spAutoFit/>
          </a:bodyPr>
          <a:lstStyle/>
          <a:p>
            <a:pPr algn="l"/>
            <a:r>
              <a:rPr lang="en-AU" sz="2400" b="1" i="0" u="none" strike="noStrike" dirty="0">
                <a:solidFill>
                  <a:srgbClr val="15845F"/>
                </a:solidFill>
                <a:effectLst/>
                <a:latin typeface="Open Sans" panose="020B0606030504020204" pitchFamily="34" charset="0"/>
              </a:rPr>
              <a:t>The Supportive and Palliative Care Indicators Tool (SPICT)</a:t>
            </a:r>
            <a:r>
              <a:rPr lang="en-AU" sz="2400" b="1" i="0" u="none" strike="noStrike" baseline="30000" dirty="0">
                <a:solidFill>
                  <a:srgbClr val="15845F"/>
                </a:solidFill>
                <a:effectLst/>
                <a:latin typeface="Open Sans" panose="020B0606030504020204" pitchFamily="34" charset="0"/>
              </a:rPr>
              <a:t>7</a:t>
            </a:r>
            <a:endParaRPr lang="en-AU" sz="2400" b="1" i="0" u="sng" baseline="30000" dirty="0">
              <a:solidFill>
                <a:srgbClr val="15845F"/>
              </a:solidFill>
              <a:effectLst/>
              <a:latin typeface="Open Sans" panose="020B0606030504020204" pitchFamily="34" charset="0"/>
            </a:endParaRPr>
          </a:p>
        </p:txBody>
      </p:sp>
      <p:sp>
        <p:nvSpPr>
          <p:cNvPr id="4" name="TextBox 3">
            <a:extLst>
              <a:ext uri="{FF2B5EF4-FFF2-40B4-BE49-F238E27FC236}">
                <a16:creationId xmlns:a16="http://schemas.microsoft.com/office/drawing/2014/main" id="{5D28411A-F153-3AA0-8B13-1EF3EEDAFF52}"/>
              </a:ext>
            </a:extLst>
          </p:cNvPr>
          <p:cNvSpPr txBox="1"/>
          <p:nvPr/>
        </p:nvSpPr>
        <p:spPr>
          <a:xfrm>
            <a:off x="1414553" y="1980564"/>
            <a:ext cx="6757295" cy="3253904"/>
          </a:xfrm>
          <a:prstGeom prst="rect">
            <a:avLst/>
          </a:prstGeom>
          <a:noFill/>
        </p:spPr>
        <p:txBody>
          <a:bodyPr wrap="square">
            <a:spAutoFit/>
          </a:bodyPr>
          <a:lstStyle/>
          <a:p>
            <a:pPr algn="l"/>
            <a:r>
              <a:rPr lang="en-AU" sz="1600" b="0" i="0" dirty="0" err="1">
                <a:solidFill>
                  <a:srgbClr val="212529"/>
                </a:solidFill>
                <a:effectLst/>
                <a:highlight>
                  <a:srgbClr val="FFFFFF"/>
                </a:highlight>
                <a:latin typeface="Open Sans" panose="020B0606030504020204" pitchFamily="34" charset="0"/>
              </a:rPr>
              <a:t>End-of-life</a:t>
            </a:r>
            <a:r>
              <a:rPr lang="en-AU" sz="1600" b="0" i="0" dirty="0">
                <a:solidFill>
                  <a:srgbClr val="212529"/>
                </a:solidFill>
                <a:effectLst/>
                <a:highlight>
                  <a:srgbClr val="FFFFFF"/>
                </a:highlight>
                <a:latin typeface="Open Sans" panose="020B0606030504020204" pitchFamily="34" charset="0"/>
              </a:rPr>
              <a:t> care needs are identified by the presence of two positive general indicators of deteriorating health, or specific indicators of advancing illness. The general indicators are:</a:t>
            </a:r>
          </a:p>
          <a:p>
            <a:pPr algn="l"/>
            <a:endParaRPr lang="en-AU" sz="1600" b="0" i="0" dirty="0">
              <a:solidFill>
                <a:srgbClr val="212529"/>
              </a:solidFill>
              <a:effectLst/>
              <a:highlight>
                <a:srgbClr val="FFFFFF"/>
              </a:highlight>
              <a:latin typeface="Open Sans" panose="020B0606030504020204" pitchFamily="34" charset="0"/>
            </a:endParaRPr>
          </a:p>
          <a:p>
            <a:pPr marL="285750" indent="-285750" algn="l">
              <a:lnSpc>
                <a:spcPct val="150000"/>
              </a:lnSpc>
              <a:buFont typeface="Arial" panose="020B0604020202020204" pitchFamily="34" charset="0"/>
              <a:buChar char="•"/>
            </a:pPr>
            <a:r>
              <a:rPr lang="en-AU" sz="1600" b="0" i="0" dirty="0">
                <a:solidFill>
                  <a:srgbClr val="212529"/>
                </a:solidFill>
                <a:effectLst/>
                <a:highlight>
                  <a:srgbClr val="FFFFFF"/>
                </a:highlight>
                <a:latin typeface="Open Sans" panose="020B0606030504020204" pitchFamily="34" charset="0"/>
              </a:rPr>
              <a:t>performance status</a:t>
            </a:r>
          </a:p>
          <a:p>
            <a:pPr marL="285750" indent="-285750" algn="l">
              <a:lnSpc>
                <a:spcPct val="150000"/>
              </a:lnSpc>
              <a:buFont typeface="Arial" panose="020B0604020202020204" pitchFamily="34" charset="0"/>
              <a:buChar char="•"/>
            </a:pPr>
            <a:r>
              <a:rPr lang="en-AU" sz="1600" b="0" i="0" dirty="0">
                <a:solidFill>
                  <a:srgbClr val="212529"/>
                </a:solidFill>
                <a:effectLst/>
                <a:highlight>
                  <a:srgbClr val="FFFFFF"/>
                </a:highlight>
                <a:latin typeface="Open Sans" panose="020B0606030504020204" pitchFamily="34" charset="0"/>
              </a:rPr>
              <a:t>dependency</a:t>
            </a:r>
          </a:p>
          <a:p>
            <a:pPr marL="285750" indent="-285750" algn="l">
              <a:lnSpc>
                <a:spcPct val="150000"/>
              </a:lnSpc>
              <a:buFont typeface="Arial" panose="020B0604020202020204" pitchFamily="34" charset="0"/>
              <a:buChar char="•"/>
            </a:pPr>
            <a:r>
              <a:rPr lang="en-AU" sz="1600" b="0" i="0" dirty="0">
                <a:solidFill>
                  <a:srgbClr val="212529"/>
                </a:solidFill>
                <a:effectLst/>
                <a:highlight>
                  <a:srgbClr val="FFFFFF"/>
                </a:highlight>
                <a:latin typeface="Open Sans" panose="020B0606030504020204" pitchFamily="34" charset="0"/>
              </a:rPr>
              <a:t>unplanned hospital admissions</a:t>
            </a:r>
          </a:p>
          <a:p>
            <a:pPr marL="285750" indent="-285750" algn="l">
              <a:lnSpc>
                <a:spcPct val="150000"/>
              </a:lnSpc>
              <a:buFont typeface="Arial" panose="020B0604020202020204" pitchFamily="34" charset="0"/>
              <a:buChar char="•"/>
            </a:pPr>
            <a:r>
              <a:rPr lang="en-AU" sz="1600" b="0" i="0" dirty="0">
                <a:solidFill>
                  <a:srgbClr val="212529"/>
                </a:solidFill>
                <a:effectLst/>
                <a:highlight>
                  <a:srgbClr val="FFFFFF"/>
                </a:highlight>
                <a:latin typeface="Open Sans" panose="020B0606030504020204" pitchFamily="34" charset="0"/>
              </a:rPr>
              <a:t>significant weight loss</a:t>
            </a:r>
          </a:p>
          <a:p>
            <a:pPr marL="285750" indent="-285750" algn="l">
              <a:lnSpc>
                <a:spcPct val="150000"/>
              </a:lnSpc>
              <a:buFont typeface="Arial" panose="020B0604020202020204" pitchFamily="34" charset="0"/>
              <a:buChar char="•"/>
            </a:pPr>
            <a:r>
              <a:rPr lang="en-AU" sz="1600" b="0" i="0" dirty="0">
                <a:solidFill>
                  <a:srgbClr val="212529"/>
                </a:solidFill>
                <a:effectLst/>
                <a:highlight>
                  <a:srgbClr val="FFFFFF"/>
                </a:highlight>
                <a:latin typeface="Open Sans" panose="020B0606030504020204" pitchFamily="34" charset="0"/>
              </a:rPr>
              <a:t>persistent troublesome symptom</a:t>
            </a:r>
          </a:p>
          <a:p>
            <a:pPr marL="285750" indent="-285750" algn="l">
              <a:lnSpc>
                <a:spcPct val="150000"/>
              </a:lnSpc>
              <a:buFont typeface="Arial" panose="020B0604020202020204" pitchFamily="34" charset="0"/>
              <a:buChar char="•"/>
            </a:pPr>
            <a:r>
              <a:rPr lang="en-AU" sz="1600" b="0" i="0" dirty="0">
                <a:solidFill>
                  <a:srgbClr val="212529"/>
                </a:solidFill>
                <a:effectLst/>
                <a:highlight>
                  <a:srgbClr val="FFFFFF"/>
                </a:highlight>
                <a:latin typeface="Open Sans" panose="020B0606030504020204" pitchFamily="34" charset="0"/>
              </a:rPr>
              <a:t>patient request or treatment withdrawal.</a:t>
            </a:r>
          </a:p>
        </p:txBody>
      </p:sp>
      <p:pic>
        <p:nvPicPr>
          <p:cNvPr id="8" name="Picture 7">
            <a:extLst>
              <a:ext uri="{FF2B5EF4-FFF2-40B4-BE49-F238E27FC236}">
                <a16:creationId xmlns:a16="http://schemas.microsoft.com/office/drawing/2014/main" id="{CF84344B-0973-48A1-41F1-77A4976D9F8B}"/>
              </a:ext>
            </a:extLst>
          </p:cNvPr>
          <p:cNvPicPr>
            <a:picLocks noChangeAspect="1"/>
          </p:cNvPicPr>
          <p:nvPr/>
        </p:nvPicPr>
        <p:blipFill>
          <a:blip r:embed="rId5"/>
          <a:stretch>
            <a:fillRect/>
          </a:stretch>
        </p:blipFill>
        <p:spPr>
          <a:xfrm>
            <a:off x="8477889" y="1836185"/>
            <a:ext cx="3078356" cy="4403759"/>
          </a:xfrm>
          <a:prstGeom prst="rect">
            <a:avLst/>
          </a:prstGeom>
        </p:spPr>
      </p:pic>
    </p:spTree>
    <p:extLst>
      <p:ext uri="{BB962C8B-B14F-4D97-AF65-F5344CB8AC3E}">
        <p14:creationId xmlns:p14="http://schemas.microsoft.com/office/powerpoint/2010/main" val="550778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DBFF3-CF19-2659-2F62-682336528E7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4B2D92-458D-217E-6B7B-6B47E60EC7E3}"/>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FA25CAF8-26A0-1F59-9B17-E5F011B5B6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3" name="TextBox 2">
            <a:extLst>
              <a:ext uri="{FF2B5EF4-FFF2-40B4-BE49-F238E27FC236}">
                <a16:creationId xmlns:a16="http://schemas.microsoft.com/office/drawing/2014/main" id="{187C00CE-A52C-42D5-4946-055295868995}"/>
              </a:ext>
            </a:extLst>
          </p:cNvPr>
          <p:cNvSpPr txBox="1"/>
          <p:nvPr/>
        </p:nvSpPr>
        <p:spPr>
          <a:xfrm>
            <a:off x="1254277" y="1716399"/>
            <a:ext cx="8114191" cy="3233578"/>
          </a:xfrm>
          <a:prstGeom prst="rect">
            <a:avLst/>
          </a:prstGeom>
          <a:noFill/>
        </p:spPr>
        <p:txBody>
          <a:bodyPr wrap="square">
            <a:spAutoFit/>
          </a:bodyPr>
          <a:lstStyle/>
          <a:p>
            <a:pPr algn="l"/>
            <a:endParaRPr lang="en-AU" b="1" i="0" dirty="0">
              <a:solidFill>
                <a:srgbClr val="212529"/>
              </a:solidFill>
              <a:effectLst/>
              <a:latin typeface="Open Sans" panose="020B0606030504020204" pitchFamily="34" charset="0"/>
            </a:endParaRPr>
          </a:p>
          <a:p>
            <a:pPr algn="l">
              <a:lnSpc>
                <a:spcPct val="150000"/>
              </a:lnSpc>
              <a:buFont typeface="+mj-lt"/>
              <a:buAutoNum type="arabicPeriod"/>
            </a:pPr>
            <a:r>
              <a:rPr lang="en-AU" b="0" i="0" dirty="0">
                <a:solidFill>
                  <a:srgbClr val="212529"/>
                </a:solidFill>
                <a:effectLst/>
                <a:highlight>
                  <a:srgbClr val="FFFFFF"/>
                </a:highlight>
                <a:latin typeface="Open Sans" panose="020B0606030504020204" pitchFamily="34" charset="0"/>
              </a:rPr>
              <a:t> The Surprise Question: ‘Would you be surprised if this patient were to die in the next few months, weeks, days’?</a:t>
            </a:r>
            <a:endParaRPr lang="en-AU" dirty="0">
              <a:solidFill>
                <a:srgbClr val="212529"/>
              </a:solidFill>
              <a:highlight>
                <a:srgbClr val="FFFFFF"/>
              </a:highlight>
              <a:latin typeface="Open Sans" panose="020B0606030504020204" pitchFamily="34" charset="0"/>
            </a:endParaRPr>
          </a:p>
          <a:p>
            <a:pPr algn="l">
              <a:lnSpc>
                <a:spcPct val="150000"/>
              </a:lnSpc>
              <a:buFont typeface="+mj-lt"/>
              <a:buAutoNum type="arabicPeriod"/>
            </a:pPr>
            <a:endParaRPr lang="en-AU" b="0" i="0" dirty="0">
              <a:solidFill>
                <a:srgbClr val="212529"/>
              </a:solidFill>
              <a:effectLst/>
              <a:highlight>
                <a:srgbClr val="FFFFFF"/>
              </a:highlight>
              <a:latin typeface="Open Sans" panose="020B0606030504020204" pitchFamily="34" charset="0"/>
            </a:endParaRPr>
          </a:p>
          <a:p>
            <a:pPr algn="l">
              <a:lnSpc>
                <a:spcPct val="150000"/>
              </a:lnSpc>
              <a:buFont typeface="+mj-lt"/>
              <a:buAutoNum type="arabicPeriod"/>
            </a:pPr>
            <a:r>
              <a:rPr lang="en-AU" b="0" i="0" dirty="0">
                <a:solidFill>
                  <a:srgbClr val="212529"/>
                </a:solidFill>
                <a:effectLst/>
                <a:highlight>
                  <a:srgbClr val="FFFFFF"/>
                </a:highlight>
                <a:latin typeface="Open Sans" panose="020B0606030504020204" pitchFamily="34" charset="0"/>
              </a:rPr>
              <a:t> General indicators of decline – deterioration, increasing need or choice for no further active care.</a:t>
            </a:r>
            <a:endParaRPr lang="en-AU" dirty="0">
              <a:solidFill>
                <a:srgbClr val="212529"/>
              </a:solidFill>
              <a:highlight>
                <a:srgbClr val="FFFFFF"/>
              </a:highlight>
              <a:latin typeface="Open Sans" panose="020B0606030504020204" pitchFamily="34" charset="0"/>
            </a:endParaRPr>
          </a:p>
          <a:p>
            <a:pPr algn="l">
              <a:lnSpc>
                <a:spcPct val="150000"/>
              </a:lnSpc>
              <a:buFont typeface="+mj-lt"/>
              <a:buAutoNum type="arabicPeriod"/>
            </a:pPr>
            <a:endParaRPr lang="en-AU" b="0" i="0" dirty="0">
              <a:solidFill>
                <a:srgbClr val="212529"/>
              </a:solidFill>
              <a:effectLst/>
              <a:highlight>
                <a:srgbClr val="FFFFFF"/>
              </a:highlight>
              <a:latin typeface="Open Sans" panose="020B0606030504020204" pitchFamily="34" charset="0"/>
            </a:endParaRPr>
          </a:p>
          <a:p>
            <a:pPr algn="l">
              <a:lnSpc>
                <a:spcPct val="150000"/>
              </a:lnSpc>
              <a:buFont typeface="+mj-lt"/>
              <a:buAutoNum type="arabicPeriod"/>
            </a:pPr>
            <a:r>
              <a:rPr lang="en-AU" b="0" i="0" dirty="0">
                <a:solidFill>
                  <a:srgbClr val="212529"/>
                </a:solidFill>
                <a:effectLst/>
                <a:highlight>
                  <a:srgbClr val="FFFFFF"/>
                </a:highlight>
                <a:latin typeface="Open Sans" panose="020B0606030504020204" pitchFamily="34" charset="0"/>
              </a:rPr>
              <a:t> Specific clinical indicators related to certain conditions. </a:t>
            </a:r>
          </a:p>
        </p:txBody>
      </p:sp>
      <p:sp>
        <p:nvSpPr>
          <p:cNvPr id="7" name="TextBox 6">
            <a:extLst>
              <a:ext uri="{FF2B5EF4-FFF2-40B4-BE49-F238E27FC236}">
                <a16:creationId xmlns:a16="http://schemas.microsoft.com/office/drawing/2014/main" id="{2C6AFBDF-6FF1-5EA7-7CA8-7DC41F77E6DA}"/>
              </a:ext>
            </a:extLst>
          </p:cNvPr>
          <p:cNvSpPr txBox="1"/>
          <p:nvPr/>
        </p:nvSpPr>
        <p:spPr>
          <a:xfrm>
            <a:off x="1205993" y="1080504"/>
            <a:ext cx="4696868" cy="461665"/>
          </a:xfrm>
          <a:prstGeom prst="rect">
            <a:avLst/>
          </a:prstGeom>
          <a:noFill/>
        </p:spPr>
        <p:txBody>
          <a:bodyPr wrap="square">
            <a:spAutoFit/>
          </a:bodyPr>
          <a:lstStyle/>
          <a:p>
            <a:r>
              <a:rPr lang="en-AU" sz="2400" b="1" dirty="0">
                <a:solidFill>
                  <a:srgbClr val="15845F"/>
                </a:solidFill>
                <a:latin typeface="Open Sans" panose="020B0606030504020204" pitchFamily="34" charset="0"/>
              </a:rPr>
              <a:t>Gold Standards Framework</a:t>
            </a:r>
            <a:r>
              <a:rPr lang="en-AU" sz="2400" b="1" baseline="30000" dirty="0">
                <a:solidFill>
                  <a:srgbClr val="15845F"/>
                </a:solidFill>
                <a:latin typeface="Open Sans" panose="020B0606030504020204" pitchFamily="34" charset="0"/>
              </a:rPr>
              <a:t>8</a:t>
            </a:r>
          </a:p>
        </p:txBody>
      </p:sp>
    </p:spTree>
    <p:extLst>
      <p:ext uri="{BB962C8B-B14F-4D97-AF65-F5344CB8AC3E}">
        <p14:creationId xmlns:p14="http://schemas.microsoft.com/office/powerpoint/2010/main" val="59014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80D19-F3FE-C47A-C7C8-484731CEB81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47FC8AC-F7F2-B263-54BA-F773B872A4A9}"/>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C3EAFDEA-9284-6654-36B5-F3F28D22E8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7" name="TextBox 6">
            <a:extLst>
              <a:ext uri="{FF2B5EF4-FFF2-40B4-BE49-F238E27FC236}">
                <a16:creationId xmlns:a16="http://schemas.microsoft.com/office/drawing/2014/main" id="{537D0429-0B6B-4145-CE45-AFDE8AB524AD}"/>
              </a:ext>
            </a:extLst>
          </p:cNvPr>
          <p:cNvSpPr txBox="1"/>
          <p:nvPr/>
        </p:nvSpPr>
        <p:spPr>
          <a:xfrm>
            <a:off x="1196940" y="999023"/>
            <a:ext cx="4696868" cy="461665"/>
          </a:xfrm>
          <a:prstGeom prst="rect">
            <a:avLst/>
          </a:prstGeom>
          <a:noFill/>
        </p:spPr>
        <p:txBody>
          <a:bodyPr wrap="square">
            <a:spAutoFit/>
          </a:bodyPr>
          <a:lstStyle/>
          <a:p>
            <a:r>
              <a:rPr lang="en-AU" sz="2400" b="1" dirty="0">
                <a:solidFill>
                  <a:srgbClr val="15845F"/>
                </a:solidFill>
                <a:latin typeface="Open Sans" panose="020B0606030504020204" pitchFamily="34" charset="0"/>
              </a:rPr>
              <a:t>Summary</a:t>
            </a:r>
            <a:endParaRPr lang="en-AU" sz="2400" b="1" baseline="30000" dirty="0">
              <a:solidFill>
                <a:srgbClr val="15845F"/>
              </a:solidFill>
              <a:latin typeface="Open Sans" panose="020B0606030504020204" pitchFamily="34" charset="0"/>
            </a:endParaRPr>
          </a:p>
        </p:txBody>
      </p:sp>
      <p:sp>
        <p:nvSpPr>
          <p:cNvPr id="4" name="TextBox 3">
            <a:extLst>
              <a:ext uri="{FF2B5EF4-FFF2-40B4-BE49-F238E27FC236}">
                <a16:creationId xmlns:a16="http://schemas.microsoft.com/office/drawing/2014/main" id="{E3E7178F-3834-47E3-6F3C-F1E9F4238F9A}"/>
              </a:ext>
            </a:extLst>
          </p:cNvPr>
          <p:cNvSpPr txBox="1"/>
          <p:nvPr/>
        </p:nvSpPr>
        <p:spPr>
          <a:xfrm>
            <a:off x="1790038" y="1466789"/>
            <a:ext cx="8766303" cy="4524315"/>
          </a:xfrm>
          <a:prstGeom prst="rect">
            <a:avLst/>
          </a:prstGeom>
          <a:noFill/>
        </p:spPr>
        <p:txBody>
          <a:bodyPr wrap="square">
            <a:spAutoFit/>
          </a:bodyPr>
          <a:lstStyle/>
          <a:p>
            <a:pPr algn="l"/>
            <a:endParaRPr lang="en-AU" b="1" i="0" dirty="0">
              <a:solidFill>
                <a:srgbClr val="15845F"/>
              </a:solidFill>
              <a:effectLst/>
              <a:highlight>
                <a:srgbClr val="FFFFFF"/>
              </a:highlight>
              <a:latin typeface="Open Sans" panose="020B0606030504020204" pitchFamily="34" charset="0"/>
            </a:endParaRPr>
          </a:p>
          <a:p>
            <a:pPr marL="285750" indent="-285750"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Most Australians will predictably die at a very old age in hospital.</a:t>
            </a:r>
          </a:p>
          <a:p>
            <a:pPr marL="285750" indent="-285750" algn="l">
              <a:buFont typeface="Arial" panose="020B0604020202020204" pitchFamily="34" charset="0"/>
              <a:buChar char="•"/>
            </a:pPr>
            <a:endParaRPr lang="en-AU" b="0" i="0" dirty="0">
              <a:solidFill>
                <a:srgbClr val="212529"/>
              </a:solidFill>
              <a:effectLst/>
              <a:highlight>
                <a:srgbClr val="FFFFFF"/>
              </a:highlight>
              <a:latin typeface="Open Sans" panose="020B0606030504020204" pitchFamily="34" charset="0"/>
            </a:endParaRPr>
          </a:p>
          <a:p>
            <a:pPr marL="285750" indent="-285750"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Patients and families often are unprepared for health care choices at the end of life.</a:t>
            </a:r>
          </a:p>
          <a:p>
            <a:pPr marL="285750" indent="-285750" algn="l">
              <a:buFont typeface="Arial" panose="020B0604020202020204" pitchFamily="34" charset="0"/>
              <a:buChar char="•"/>
            </a:pPr>
            <a:endParaRPr lang="en-AU" b="0" i="0" dirty="0">
              <a:solidFill>
                <a:srgbClr val="212529"/>
              </a:solidFill>
              <a:effectLst/>
              <a:highlight>
                <a:srgbClr val="FFFFFF"/>
              </a:highlight>
              <a:latin typeface="Open Sans" panose="020B0606030504020204" pitchFamily="34" charset="0"/>
            </a:endParaRPr>
          </a:p>
          <a:p>
            <a:pPr marL="285750" indent="-285750"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You need to be prepared for unexpected questions about death and dying from patients and families.</a:t>
            </a:r>
          </a:p>
          <a:p>
            <a:pPr marL="285750" indent="-285750" algn="l">
              <a:buFont typeface="Arial" panose="020B0604020202020204" pitchFamily="34" charset="0"/>
              <a:buChar char="•"/>
            </a:pPr>
            <a:endParaRPr lang="en-AU" b="0" i="0" dirty="0">
              <a:solidFill>
                <a:srgbClr val="212529"/>
              </a:solidFill>
              <a:effectLst/>
              <a:highlight>
                <a:srgbClr val="FFFFFF"/>
              </a:highlight>
              <a:latin typeface="Open Sans" panose="020B0606030504020204" pitchFamily="34" charset="0"/>
            </a:endParaRPr>
          </a:p>
          <a:p>
            <a:pPr marL="285750" indent="-285750"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Knowing the common patterns or trajectories of illness can help you identify common trajectories of decline.</a:t>
            </a:r>
          </a:p>
          <a:p>
            <a:pPr marL="285750" indent="-285750" algn="l">
              <a:buFont typeface="Arial" panose="020B0604020202020204" pitchFamily="34" charset="0"/>
              <a:buChar char="•"/>
            </a:pPr>
            <a:endParaRPr lang="en-AU" b="0" i="0" dirty="0">
              <a:solidFill>
                <a:srgbClr val="212529"/>
              </a:solidFill>
              <a:effectLst/>
              <a:highlight>
                <a:srgbClr val="FFFFFF"/>
              </a:highlight>
              <a:latin typeface="Open Sans" panose="020B0606030504020204" pitchFamily="34" charset="0"/>
            </a:endParaRPr>
          </a:p>
          <a:p>
            <a:pPr marL="285750" indent="-285750" algn="l">
              <a:buFont typeface="Arial" panose="020B0604020202020204" pitchFamily="34" charset="0"/>
              <a:buChar char="•"/>
            </a:pPr>
            <a:r>
              <a:rPr lang="en-AU" b="0" i="0" dirty="0">
                <a:solidFill>
                  <a:srgbClr val="212529"/>
                </a:solidFill>
                <a:effectLst/>
                <a:highlight>
                  <a:srgbClr val="FFFFFF"/>
                </a:highlight>
                <a:latin typeface="Open Sans" panose="020B0606030504020204" pitchFamily="34" charset="0"/>
              </a:rPr>
              <a:t>Well-coordinated, high-quality end-of-life care begins with early conversations with patients about their wishes, preferences and goals. If these conversations are postponed, patients are unable to express preferences or access high quality end-of-life care.</a:t>
            </a:r>
          </a:p>
        </p:txBody>
      </p:sp>
    </p:spTree>
    <p:extLst>
      <p:ext uri="{BB962C8B-B14F-4D97-AF65-F5344CB8AC3E}">
        <p14:creationId xmlns:p14="http://schemas.microsoft.com/office/powerpoint/2010/main" val="2553507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78D35-9400-A6B2-2D8C-9A7EEB993D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3EEAFE8-4C83-F3DD-9E74-DA405CF4BC4C}"/>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EF007F39-4B3E-6268-997C-9B74A0A06C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3FC56C0D-0828-E485-7FD8-B734F73F0380}"/>
              </a:ext>
            </a:extLst>
          </p:cNvPr>
          <p:cNvSpPr txBox="1"/>
          <p:nvPr/>
        </p:nvSpPr>
        <p:spPr>
          <a:xfrm>
            <a:off x="920525" y="910077"/>
            <a:ext cx="6085643" cy="461665"/>
          </a:xfrm>
          <a:prstGeom prst="rect">
            <a:avLst/>
          </a:prstGeom>
          <a:noFill/>
        </p:spPr>
        <p:txBody>
          <a:bodyPr wrap="square">
            <a:spAutoFit/>
          </a:bodyPr>
          <a:lstStyle/>
          <a:p>
            <a:pPr algn="l"/>
            <a:r>
              <a:rPr lang="en-AU" sz="2400" b="1" dirty="0">
                <a:solidFill>
                  <a:srgbClr val="15845F"/>
                </a:solidFill>
                <a:latin typeface="Open Sans" panose="020B0606030504020204" pitchFamily="34" charset="0"/>
              </a:rPr>
              <a:t>Which module to complete next?</a:t>
            </a:r>
            <a:endParaRPr lang="en-AU" sz="2400" b="1" i="0" u="sng" dirty="0">
              <a:solidFill>
                <a:srgbClr val="15845F"/>
              </a:solidFill>
              <a:effectLst/>
              <a:latin typeface="Open Sans" panose="020B0606030504020204" pitchFamily="34" charset="0"/>
            </a:endParaRPr>
          </a:p>
        </p:txBody>
      </p:sp>
      <p:sp>
        <p:nvSpPr>
          <p:cNvPr id="3" name="TextBox 2">
            <a:extLst>
              <a:ext uri="{FF2B5EF4-FFF2-40B4-BE49-F238E27FC236}">
                <a16:creationId xmlns:a16="http://schemas.microsoft.com/office/drawing/2014/main" id="{B520EB3E-4B80-B070-F743-DDF215DE45CA}"/>
              </a:ext>
            </a:extLst>
          </p:cNvPr>
          <p:cNvSpPr txBox="1"/>
          <p:nvPr/>
        </p:nvSpPr>
        <p:spPr>
          <a:xfrm>
            <a:off x="6627352" y="3283323"/>
            <a:ext cx="4023857" cy="369332"/>
          </a:xfrm>
          <a:prstGeom prst="rect">
            <a:avLst/>
          </a:prstGeom>
          <a:noFill/>
        </p:spPr>
        <p:txBody>
          <a:bodyPr wrap="square">
            <a:spAutoFit/>
          </a:bodyPr>
          <a:lstStyle/>
          <a:p>
            <a:pPr algn="ctr"/>
            <a:r>
              <a:rPr lang="en-AU" dirty="0"/>
              <a:t>Chronic Complex Illness End-of-Life Care</a:t>
            </a:r>
          </a:p>
        </p:txBody>
      </p:sp>
      <p:sp>
        <p:nvSpPr>
          <p:cNvPr id="8" name="TextBox 7">
            <a:extLst>
              <a:ext uri="{FF2B5EF4-FFF2-40B4-BE49-F238E27FC236}">
                <a16:creationId xmlns:a16="http://schemas.microsoft.com/office/drawing/2014/main" id="{2FEC0146-9476-612F-D327-5103C38880DE}"/>
              </a:ext>
            </a:extLst>
          </p:cNvPr>
          <p:cNvSpPr txBox="1"/>
          <p:nvPr/>
        </p:nvSpPr>
        <p:spPr>
          <a:xfrm>
            <a:off x="2312637" y="3283323"/>
            <a:ext cx="3851759" cy="369332"/>
          </a:xfrm>
          <a:prstGeom prst="rect">
            <a:avLst/>
          </a:prstGeom>
          <a:noFill/>
        </p:spPr>
        <p:txBody>
          <a:bodyPr wrap="square">
            <a:spAutoFit/>
          </a:bodyPr>
          <a:lstStyle/>
          <a:p>
            <a:r>
              <a:rPr lang="en-AU" dirty="0"/>
              <a:t>Communication and Decision-Making </a:t>
            </a:r>
          </a:p>
        </p:txBody>
      </p:sp>
      <p:pic>
        <p:nvPicPr>
          <p:cNvPr id="10" name="Picture 9">
            <a:extLst>
              <a:ext uri="{FF2B5EF4-FFF2-40B4-BE49-F238E27FC236}">
                <a16:creationId xmlns:a16="http://schemas.microsoft.com/office/drawing/2014/main" id="{D551F459-D13E-39D2-D4A6-A829C7BE996D}"/>
              </a:ext>
            </a:extLst>
          </p:cNvPr>
          <p:cNvPicPr>
            <a:picLocks noChangeAspect="1"/>
          </p:cNvPicPr>
          <p:nvPr/>
        </p:nvPicPr>
        <p:blipFill>
          <a:blip r:embed="rId5"/>
          <a:stretch>
            <a:fillRect/>
          </a:stretch>
        </p:blipFill>
        <p:spPr>
          <a:xfrm>
            <a:off x="2775593" y="1724311"/>
            <a:ext cx="2847711" cy="1559012"/>
          </a:xfrm>
          <a:prstGeom prst="rect">
            <a:avLst/>
          </a:prstGeom>
        </p:spPr>
      </p:pic>
      <p:pic>
        <p:nvPicPr>
          <p:cNvPr id="11" name="Picture 10">
            <a:extLst>
              <a:ext uri="{FF2B5EF4-FFF2-40B4-BE49-F238E27FC236}">
                <a16:creationId xmlns:a16="http://schemas.microsoft.com/office/drawing/2014/main" id="{48FA839F-6122-731A-4120-3BFCA921576E}"/>
              </a:ext>
            </a:extLst>
          </p:cNvPr>
          <p:cNvPicPr>
            <a:picLocks noChangeAspect="1"/>
          </p:cNvPicPr>
          <p:nvPr/>
        </p:nvPicPr>
        <p:blipFill>
          <a:blip r:embed="rId6"/>
          <a:stretch>
            <a:fillRect/>
          </a:stretch>
        </p:blipFill>
        <p:spPr>
          <a:xfrm>
            <a:off x="7156770" y="1724311"/>
            <a:ext cx="2847709" cy="1549393"/>
          </a:xfrm>
          <a:prstGeom prst="rect">
            <a:avLst/>
          </a:prstGeom>
        </p:spPr>
      </p:pic>
      <p:sp>
        <p:nvSpPr>
          <p:cNvPr id="12" name="TextBox 11">
            <a:extLst>
              <a:ext uri="{FF2B5EF4-FFF2-40B4-BE49-F238E27FC236}">
                <a16:creationId xmlns:a16="http://schemas.microsoft.com/office/drawing/2014/main" id="{E4549CE7-15EB-F7C5-E2A2-8D5B7DEE113C}"/>
              </a:ext>
            </a:extLst>
          </p:cNvPr>
          <p:cNvSpPr txBox="1"/>
          <p:nvPr/>
        </p:nvSpPr>
        <p:spPr>
          <a:xfrm>
            <a:off x="2640261" y="5806438"/>
            <a:ext cx="3118373" cy="369332"/>
          </a:xfrm>
          <a:prstGeom prst="rect">
            <a:avLst/>
          </a:prstGeom>
          <a:noFill/>
        </p:spPr>
        <p:txBody>
          <a:bodyPr wrap="square">
            <a:spAutoFit/>
          </a:bodyPr>
          <a:lstStyle/>
          <a:p>
            <a:r>
              <a:rPr lang="en-AU" dirty="0"/>
              <a:t>Goals of Care at the End of Life</a:t>
            </a:r>
          </a:p>
        </p:txBody>
      </p:sp>
      <p:pic>
        <p:nvPicPr>
          <p:cNvPr id="13" name="Picture 12">
            <a:extLst>
              <a:ext uri="{FF2B5EF4-FFF2-40B4-BE49-F238E27FC236}">
                <a16:creationId xmlns:a16="http://schemas.microsoft.com/office/drawing/2014/main" id="{F5D215B0-0215-F6F2-BF76-8D279952FD0C}"/>
              </a:ext>
            </a:extLst>
          </p:cNvPr>
          <p:cNvPicPr>
            <a:picLocks noChangeAspect="1"/>
          </p:cNvPicPr>
          <p:nvPr/>
        </p:nvPicPr>
        <p:blipFill>
          <a:blip r:embed="rId7"/>
          <a:stretch>
            <a:fillRect/>
          </a:stretch>
        </p:blipFill>
        <p:spPr>
          <a:xfrm>
            <a:off x="2638129" y="4184355"/>
            <a:ext cx="3200776" cy="1596187"/>
          </a:xfrm>
          <a:prstGeom prst="rect">
            <a:avLst/>
          </a:prstGeom>
        </p:spPr>
      </p:pic>
      <p:pic>
        <p:nvPicPr>
          <p:cNvPr id="14" name="Picture 13">
            <a:extLst>
              <a:ext uri="{FF2B5EF4-FFF2-40B4-BE49-F238E27FC236}">
                <a16:creationId xmlns:a16="http://schemas.microsoft.com/office/drawing/2014/main" id="{764AFA02-D003-116F-4BC1-5529F8047A79}"/>
              </a:ext>
            </a:extLst>
          </p:cNvPr>
          <p:cNvPicPr>
            <a:picLocks noChangeAspect="1"/>
          </p:cNvPicPr>
          <p:nvPr/>
        </p:nvPicPr>
        <p:blipFill rotWithShape="1">
          <a:blip r:embed="rId8"/>
          <a:srcRect l="12485" t="6833" r="14924" b="10930"/>
          <a:stretch/>
        </p:blipFill>
        <p:spPr>
          <a:xfrm>
            <a:off x="6821405" y="3855747"/>
            <a:ext cx="2911876" cy="27715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80469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DD6A-0BA9-F4A2-4C32-5E067C771F8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9848658-221C-FB0C-E5D5-8C3F30E18A3E}"/>
              </a:ext>
            </a:extLst>
          </p:cNvPr>
          <p:cNvPicPr>
            <a:picLocks noChangeAspect="1"/>
          </p:cNvPicPr>
          <p:nvPr/>
        </p:nvPicPr>
        <p:blipFill>
          <a:blip r:embed="rId3">
            <a:alphaModFix amt="20000"/>
          </a:blip>
          <a:stretch>
            <a:fillRect/>
          </a:stretch>
        </p:blipFill>
        <p:spPr>
          <a:xfrm>
            <a:off x="0" y="5124208"/>
            <a:ext cx="2629267" cy="1733792"/>
          </a:xfrm>
          <a:prstGeom prst="rect">
            <a:avLst/>
          </a:prstGeom>
        </p:spPr>
      </p:pic>
      <p:pic>
        <p:nvPicPr>
          <p:cNvPr id="6" name="Picture 5" descr="A logo for a hospital&#10;&#10;AI-generated content may be incorrect.">
            <a:extLst>
              <a:ext uri="{FF2B5EF4-FFF2-40B4-BE49-F238E27FC236}">
                <a16:creationId xmlns:a16="http://schemas.microsoft.com/office/drawing/2014/main" id="{3AAB98F1-93AD-AD71-B95B-BFC3C03C85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7067" y="0"/>
            <a:ext cx="2174933" cy="1079620"/>
          </a:xfrm>
          <a:prstGeom prst="rect">
            <a:avLst/>
          </a:prstGeom>
        </p:spPr>
      </p:pic>
      <p:sp>
        <p:nvSpPr>
          <p:cNvPr id="2" name="TextBox 1">
            <a:extLst>
              <a:ext uri="{FF2B5EF4-FFF2-40B4-BE49-F238E27FC236}">
                <a16:creationId xmlns:a16="http://schemas.microsoft.com/office/drawing/2014/main" id="{D3BE5A9D-77C1-0D22-77AB-1A97880F62E7}"/>
              </a:ext>
            </a:extLst>
          </p:cNvPr>
          <p:cNvSpPr txBox="1"/>
          <p:nvPr/>
        </p:nvSpPr>
        <p:spPr>
          <a:xfrm>
            <a:off x="920526" y="910077"/>
            <a:ext cx="1976584" cy="461665"/>
          </a:xfrm>
          <a:prstGeom prst="rect">
            <a:avLst/>
          </a:prstGeom>
          <a:noFill/>
        </p:spPr>
        <p:txBody>
          <a:bodyPr wrap="square">
            <a:spAutoFit/>
          </a:bodyPr>
          <a:lstStyle/>
          <a:p>
            <a:pPr algn="l"/>
            <a:r>
              <a:rPr lang="en-AU" sz="2400" b="1" dirty="0">
                <a:solidFill>
                  <a:srgbClr val="15845F"/>
                </a:solidFill>
                <a:latin typeface="Open Sans" panose="020B0606030504020204" pitchFamily="34" charset="0"/>
              </a:rPr>
              <a:t>References</a:t>
            </a:r>
            <a:endParaRPr lang="en-AU" sz="2400" b="1" i="0" dirty="0">
              <a:solidFill>
                <a:srgbClr val="15845F"/>
              </a:solidFill>
              <a:effectLst/>
              <a:latin typeface="Open Sans" panose="020B0606030504020204" pitchFamily="34" charset="0"/>
            </a:endParaRPr>
          </a:p>
        </p:txBody>
      </p:sp>
      <p:sp>
        <p:nvSpPr>
          <p:cNvPr id="4" name="TextBox 3">
            <a:extLst>
              <a:ext uri="{FF2B5EF4-FFF2-40B4-BE49-F238E27FC236}">
                <a16:creationId xmlns:a16="http://schemas.microsoft.com/office/drawing/2014/main" id="{939CC8DD-21D3-7ED7-3DE5-E76C2F94F020}"/>
              </a:ext>
            </a:extLst>
          </p:cNvPr>
          <p:cNvSpPr txBox="1"/>
          <p:nvPr/>
        </p:nvSpPr>
        <p:spPr>
          <a:xfrm>
            <a:off x="1746422" y="1533460"/>
            <a:ext cx="8091181" cy="4771819"/>
          </a:xfrm>
          <a:prstGeom prst="rect">
            <a:avLst/>
          </a:prstGeom>
          <a:noFill/>
        </p:spPr>
        <p:txBody>
          <a:bodyPr wrap="square">
            <a:spAutoFit/>
          </a:bodyPr>
          <a:lstStyle/>
          <a:p>
            <a:pPr marL="228600" indent="-228600">
              <a:lnSpc>
                <a:spcPct val="150000"/>
              </a:lnSpc>
              <a:buAutoNum type="arabicPeriod"/>
            </a:pPr>
            <a:r>
              <a:rPr lang="en-AU" sz="1200" dirty="0">
                <a:effectLst/>
                <a:latin typeface="Open Sans" panose="020B0606030504020204" pitchFamily="34" charset="0"/>
                <a:ea typeface="Open Sans" panose="020B0606030504020204" pitchFamily="34" charset="0"/>
                <a:cs typeface="Open Sans" panose="020B0606030504020204" pitchFamily="34" charset="0"/>
              </a:rPr>
              <a:t>Australian Commission on Safety and Quality in Health Care (ACSQHC). Safety and quality of end-of-life care in acute hospitals: a background paper. Sydney; 2013. </a:t>
            </a:r>
          </a:p>
          <a:p>
            <a:pPr marL="228600" indent="-228600">
              <a:lnSpc>
                <a:spcPct val="150000"/>
              </a:lnSpc>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Mitchell I, Lacey J, Anstey M, Corbett C, Douglas C, Drummond C, et al. Understanding end-of-life care in Australian hospitals. Vol. 45, Australian Health Review. 2021. </a:t>
            </a:r>
          </a:p>
          <a:p>
            <a:pPr marL="228600" indent="-228600">
              <a:lnSpc>
                <a:spcPct val="150000"/>
              </a:lnSpc>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Australian Bureau of Statistics (ABS). Causes of death Australia [Internet]. 2022. Available from: </a:t>
            </a:r>
            <a:r>
              <a:rPr lang="en-AU" sz="1200" dirty="0">
                <a:latin typeface="Open Sans" panose="020B0606030504020204" pitchFamily="34" charset="0"/>
                <a:ea typeface="Open Sans" panose="020B0606030504020204" pitchFamily="34" charset="0"/>
                <a:cs typeface="Open Sans" panose="020B0606030504020204" pitchFamily="34" charset="0"/>
                <a:hlinkClick r:id="rId5"/>
              </a:rPr>
              <a:t>www.abs.gov.au/statistics/health/causes-death/causes-death-australia/latest-release</a:t>
            </a:r>
            <a:r>
              <a:rPr lang="en-AU" sz="1200" dirty="0">
                <a:latin typeface="Open Sans" panose="020B0606030504020204" pitchFamily="34" charset="0"/>
                <a:ea typeface="Open Sans" panose="020B0606030504020204" pitchFamily="34" charset="0"/>
                <a:cs typeface="Open Sans" panose="020B0606030504020204" pitchFamily="34" charset="0"/>
              </a:rPr>
              <a:t> </a:t>
            </a:r>
          </a:p>
          <a:p>
            <a:pPr marL="228600" indent="-228600">
              <a:lnSpc>
                <a:spcPct val="150000"/>
              </a:lnSpc>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Australian Institute of Health and Welfare (AIHW), Australian Government. Chronic conditions [Internet]. 2024. Available from: </a:t>
            </a:r>
            <a:r>
              <a:rPr lang="en-AU" sz="1200" dirty="0">
                <a:latin typeface="Open Sans" panose="020B0606030504020204" pitchFamily="34" charset="0"/>
                <a:ea typeface="Open Sans" panose="020B0606030504020204" pitchFamily="34" charset="0"/>
                <a:cs typeface="Open Sans" panose="020B0606030504020204" pitchFamily="34" charset="0"/>
                <a:hlinkClick r:id="rId6"/>
              </a:rPr>
              <a:t>https://www.aihw.gov.au/reports/australias-health/chronic-conditions</a:t>
            </a:r>
            <a:r>
              <a:rPr lang="en-AU" sz="1200" dirty="0">
                <a:latin typeface="Open Sans" panose="020B0606030504020204" pitchFamily="34" charset="0"/>
                <a:ea typeface="Open Sans" panose="020B0606030504020204" pitchFamily="34" charset="0"/>
                <a:cs typeface="Open Sans" panose="020B0606030504020204" pitchFamily="34" charset="0"/>
              </a:rPr>
              <a:t> </a:t>
            </a:r>
          </a:p>
          <a:p>
            <a:pPr marL="228600" indent="-228600">
              <a:lnSpc>
                <a:spcPct val="150000"/>
              </a:lnSpc>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Lynn J, Adamson D. Living Well at the End of Life: Adapting Health Care to Serious Chronic Illness in Old Age. Santa Monica (CA): Rand Corporation; 2003.</a:t>
            </a:r>
          </a:p>
          <a:p>
            <a:pPr marL="228600" indent="-228600">
              <a:lnSpc>
                <a:spcPct val="150000"/>
              </a:lnSpc>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Australian Commission on Safety and Quality in Health Care (ACSQHC). Safety and quality of end-of-life care in acute hospitals: a background paper. Sydney; 2013.</a:t>
            </a:r>
          </a:p>
          <a:p>
            <a:pPr marL="228600" indent="-228600">
              <a:lnSpc>
                <a:spcPct val="150000"/>
              </a:lnSpc>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The University of Edinburgh. Supportive and palliative care indicators tool (SPICT) [Internet]. 2016. Available from: </a:t>
            </a:r>
            <a:r>
              <a:rPr lang="en-AU" sz="1200" dirty="0">
                <a:latin typeface="Open Sans" panose="020B0606030504020204" pitchFamily="34" charset="0"/>
                <a:ea typeface="Open Sans" panose="020B0606030504020204" pitchFamily="34" charset="0"/>
                <a:cs typeface="Open Sans" panose="020B0606030504020204" pitchFamily="34" charset="0"/>
                <a:hlinkClick r:id="rId7"/>
              </a:rPr>
              <a:t>www.spict.org.uk</a:t>
            </a:r>
            <a:endParaRPr lang="en-AU" sz="1200" dirty="0">
              <a:latin typeface="Open Sans" panose="020B0606030504020204" pitchFamily="34" charset="0"/>
              <a:ea typeface="Open Sans" panose="020B0606030504020204" pitchFamily="34" charset="0"/>
              <a:cs typeface="Open Sans" panose="020B0606030504020204" pitchFamily="34" charset="0"/>
            </a:endParaRPr>
          </a:p>
          <a:p>
            <a:pPr marL="228600" indent="-228600">
              <a:lnSpc>
                <a:spcPct val="150000"/>
              </a:lnSpc>
              <a:buAutoNum type="arabicPeriod"/>
            </a:pPr>
            <a:r>
              <a:rPr lang="en-AU" sz="1200" dirty="0">
                <a:latin typeface="Open Sans" panose="020B0606030504020204" pitchFamily="34" charset="0"/>
                <a:ea typeface="Open Sans" panose="020B0606030504020204" pitchFamily="34" charset="0"/>
                <a:cs typeface="Open Sans" panose="020B0606030504020204" pitchFamily="34" charset="0"/>
              </a:rPr>
              <a:t>Thomas K, Stobbart-Rowlands M. Gold standards framework annual meeting. Improving end of life care using gold standards framework. BMJ Support </a:t>
            </a:r>
            <a:r>
              <a:rPr lang="en-AU" sz="1200" dirty="0" err="1">
                <a:latin typeface="Open Sans" panose="020B0606030504020204" pitchFamily="34" charset="0"/>
                <a:ea typeface="Open Sans" panose="020B0606030504020204" pitchFamily="34" charset="0"/>
                <a:cs typeface="Open Sans" panose="020B0606030504020204" pitchFamily="34" charset="0"/>
              </a:rPr>
              <a:t>Palliat</a:t>
            </a:r>
            <a:r>
              <a:rPr lang="en-AU" sz="1200" dirty="0">
                <a:latin typeface="Open Sans" panose="020B0606030504020204" pitchFamily="34" charset="0"/>
                <a:ea typeface="Open Sans" panose="020B0606030504020204" pitchFamily="34" charset="0"/>
                <a:cs typeface="Open Sans" panose="020B0606030504020204" pitchFamily="34" charset="0"/>
              </a:rPr>
              <a:t> Care [Internet]. 2011;1(1). Available from: www.goldstandardsframework.org.uk</a:t>
            </a:r>
          </a:p>
        </p:txBody>
      </p:sp>
    </p:spTree>
    <p:extLst>
      <p:ext uri="{BB962C8B-B14F-4D97-AF65-F5344CB8AC3E}">
        <p14:creationId xmlns:p14="http://schemas.microsoft.com/office/powerpoint/2010/main" val="4294086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334552-EA91-ABFE-2A70-8EC658612B33}"/>
              </a:ext>
            </a:extLst>
          </p:cNvPr>
          <p:cNvSpPr txBox="1"/>
          <p:nvPr/>
        </p:nvSpPr>
        <p:spPr>
          <a:xfrm>
            <a:off x="5033159" y="2786266"/>
            <a:ext cx="2125681" cy="461665"/>
          </a:xfrm>
          <a:prstGeom prst="rect">
            <a:avLst/>
          </a:prstGeom>
          <a:noFill/>
        </p:spPr>
        <p:txBody>
          <a:bodyPr wrap="square">
            <a:spAutoFit/>
          </a:bodyPr>
          <a:lstStyle/>
          <a:p>
            <a:r>
              <a:rPr lang="en-AU" sz="2400" b="1" dirty="0">
                <a:solidFill>
                  <a:srgbClr val="15845F"/>
                </a:solidFill>
                <a:latin typeface="Open Sans" panose="020B0606030504020204" pitchFamily="34" charset="0"/>
              </a:rPr>
              <a:t>Thank you!</a:t>
            </a:r>
            <a:endParaRPr lang="en-AU" sz="2400" b="1" baseline="30000" dirty="0">
              <a:solidFill>
                <a:srgbClr val="15845F"/>
              </a:solidFill>
              <a:latin typeface="Open Sans" panose="020B0606030504020204" pitchFamily="34" charset="0"/>
            </a:endParaRPr>
          </a:p>
        </p:txBody>
      </p:sp>
    </p:spTree>
    <p:extLst>
      <p:ext uri="{BB962C8B-B14F-4D97-AF65-F5344CB8AC3E}">
        <p14:creationId xmlns:p14="http://schemas.microsoft.com/office/powerpoint/2010/main" val="3698940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LE_powerpoint template_October_2024" id="{6FF99560-F6E4-4F1C-BE39-32B288F62EF5}" vid="{3C187344-B028-44F5-8D78-682228A06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130</TotalTime>
  <Words>1442</Words>
  <Application>Microsoft Office PowerPoint</Application>
  <PresentationFormat>Widescreen</PresentationFormat>
  <Paragraphs>103</Paragraphs>
  <Slides>16</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Arial</vt:lpstr>
      <vt:lpstr>Open Sans</vt:lpstr>
      <vt:lpstr>Office Theme</vt:lpstr>
      <vt:lpstr>Recognising Dying</vt:lpstr>
      <vt:lpstr>Aims and objectives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Flinders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Recognising Dying - Seminar Presentation</dc:title>
  <dc:subject>Analyse the factors that may influence when end of life begins for a patient</dc:subject>
  <dc:creator>End-of-Life Essentials Project</dc:creator>
  <cp:keywords>seminar, training, recognising dying, end-of-life care</cp:keywords>
  <cp:lastModifiedBy>Heather Grigg</cp:lastModifiedBy>
  <cp:revision>18</cp:revision>
  <dcterms:created xsi:type="dcterms:W3CDTF">2022-05-30T08:48:07Z</dcterms:created>
  <dcterms:modified xsi:type="dcterms:W3CDTF">2026-03-16T06:14:19Z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1033-2.7.0.4476</vt:lpwstr>
  </property>
</Properties>
</file>