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8288000" cy="10287000"/>
  <p:notesSz cx="6858000" cy="9144000"/>
  <p:embeddedFontLst>
    <p:embeddedFont>
      <p:font typeface="Coustard" charset="1" panose="020B0803050302020204"/>
      <p:regular r:id="rId48"/>
    </p:embeddedFont>
    <p:embeddedFont>
      <p:font typeface="Kelvinch" charset="1" panose="02050503040506020203"/>
      <p:regular r:id="rId49"/>
    </p:embeddedFont>
    <p:embeddedFont>
      <p:font typeface="Kelvinch Bold" charset="1" panose="02050803050506020203"/>
      <p:regular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1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314581" y="7268342"/>
            <a:ext cx="3240434" cy="3302475"/>
          </a:xfrm>
          <a:custGeom>
            <a:avLst/>
            <a:gdLst/>
            <a:ahLst/>
            <a:cxnLst/>
            <a:rect r="r" b="b" t="t" l="l"/>
            <a:pathLst>
              <a:path h="3302475" w="3240434">
                <a:moveTo>
                  <a:pt x="0" y="0"/>
                </a:moveTo>
                <a:lnTo>
                  <a:pt x="3240434" y="0"/>
                </a:lnTo>
                <a:lnTo>
                  <a:pt x="3240434" y="3302475"/>
                </a:lnTo>
                <a:lnTo>
                  <a:pt x="0" y="33024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99684" y="2726406"/>
            <a:ext cx="13489902" cy="5898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599"/>
              </a:lnSpc>
            </a:pPr>
            <a:r>
              <a:rPr lang="en-US" sz="2329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W.A.S.P.  Trivia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3561" y="5010264"/>
            <a:ext cx="2064523" cy="5276736"/>
          </a:xfrm>
          <a:custGeom>
            <a:avLst/>
            <a:gdLst/>
            <a:ahLst/>
            <a:cxnLst/>
            <a:rect r="r" b="b" t="t" l="l"/>
            <a:pathLst>
              <a:path h="5276736" w="2064523">
                <a:moveTo>
                  <a:pt x="0" y="0"/>
                </a:moveTo>
                <a:lnTo>
                  <a:pt x="2064522" y="0"/>
                </a:lnTo>
                <a:lnTo>
                  <a:pt x="2064522" y="5276736"/>
                </a:lnTo>
                <a:lnTo>
                  <a:pt x="0" y="52767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55731">
            <a:off x="15019436" y="337903"/>
            <a:ext cx="3268617" cy="1536250"/>
          </a:xfrm>
          <a:custGeom>
            <a:avLst/>
            <a:gdLst/>
            <a:ahLst/>
            <a:cxnLst/>
            <a:rect r="r" b="b" t="t" l="l"/>
            <a:pathLst>
              <a:path h="1536250" w="3268617">
                <a:moveTo>
                  <a:pt x="0" y="0"/>
                </a:moveTo>
                <a:lnTo>
                  <a:pt x="3268617" y="0"/>
                </a:lnTo>
                <a:lnTo>
                  <a:pt x="3268617" y="1536250"/>
                </a:lnTo>
                <a:lnTo>
                  <a:pt x="0" y="15362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70380">
            <a:off x="721" y="247837"/>
            <a:ext cx="2113146" cy="2347940"/>
          </a:xfrm>
          <a:custGeom>
            <a:avLst/>
            <a:gdLst/>
            <a:ahLst/>
            <a:cxnLst/>
            <a:rect r="r" b="b" t="t" l="l"/>
            <a:pathLst>
              <a:path h="2347940" w="2113146">
                <a:moveTo>
                  <a:pt x="0" y="0"/>
                </a:moveTo>
                <a:lnTo>
                  <a:pt x="2113146" y="0"/>
                </a:lnTo>
                <a:lnTo>
                  <a:pt x="2113146" y="2347940"/>
                </a:lnTo>
                <a:lnTo>
                  <a:pt x="0" y="23479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264159" y="339159"/>
            <a:ext cx="7759682" cy="907247"/>
            <a:chOff x="0" y="0"/>
            <a:chExt cx="10346243" cy="12096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009962" y="0"/>
              <a:ext cx="4710800" cy="1209663"/>
            </a:xfrm>
            <a:custGeom>
              <a:avLst/>
              <a:gdLst/>
              <a:ahLst/>
              <a:cxnLst/>
              <a:rect r="r" b="b" t="t" l="l"/>
              <a:pathLst>
                <a:path h="1209663" w="4710800">
                  <a:moveTo>
                    <a:pt x="0" y="0"/>
                  </a:moveTo>
                  <a:lnTo>
                    <a:pt x="4710800" y="0"/>
                  </a:lnTo>
                  <a:lnTo>
                    <a:pt x="4710800" y="1209663"/>
                  </a:lnTo>
                  <a:lnTo>
                    <a:pt x="0" y="1209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AutoShape 9" id="9"/>
            <p:cNvSpPr/>
            <p:nvPr/>
          </p:nvSpPr>
          <p:spPr>
            <a:xfrm flipV="true">
              <a:off x="0" y="604831"/>
              <a:ext cx="2625481" cy="0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0" id="10"/>
            <p:cNvSpPr/>
            <p:nvPr/>
          </p:nvSpPr>
          <p:spPr>
            <a:xfrm>
              <a:off x="7720762" y="579431"/>
              <a:ext cx="2625481" cy="0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27387" y="1534081"/>
            <a:ext cx="1430101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year was the WASP officially formed?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94875" y="4572894"/>
            <a:ext cx="5098250" cy="4498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1941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1942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1943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1944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186797" y="-3652647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243233" y="-2552144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79" y="0"/>
                </a:lnTo>
                <a:lnTo>
                  <a:pt x="5520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27387" y="1534081"/>
            <a:ext cx="1430101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In what year was the WASP officially formed?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94875" y="4572894"/>
            <a:ext cx="5098250" cy="4498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1941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1942</a:t>
            </a:r>
          </a:p>
          <a:p>
            <a:pPr algn="l">
              <a:lnSpc>
                <a:spcPts val="9004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C. 1943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1944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186797" y="-3652647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243233" y="-2552144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79" y="0"/>
                </a:lnTo>
                <a:lnTo>
                  <a:pt x="5520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8376" y="1658259"/>
            <a:ext cx="1558505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two organizations merged to form the WASP?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964674" y="4953000"/>
            <a:ext cx="6358652" cy="4498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ATC + WAFS 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WATS + USMC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WAFS + WFTD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WFTD + ATC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68376" y="1658259"/>
            <a:ext cx="1558505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two organizations merged to form the WASP?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964674" y="4953000"/>
            <a:ext cx="6358652" cy="4498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ATC + WAFS 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WATS + USMC</a:t>
            </a:r>
          </a:p>
          <a:p>
            <a:pPr algn="l">
              <a:lnSpc>
                <a:spcPts val="9004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C. WAFS + WFTD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WFTD + ATC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49185" y="1241822"/>
            <a:ext cx="11831763" cy="3440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83370" indent="-791685" lvl="1">
              <a:lnSpc>
                <a:spcPts val="9093"/>
              </a:lnSpc>
              <a:buAutoNum type="arabicPeriod" startAt="1"/>
            </a:pPr>
            <a:r>
              <a:rPr lang="en-US" sz="7333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was the primary reason for forming the WASP?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806143" y="4843073"/>
            <a:ext cx="12103435" cy="4649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07"/>
              </a:lnSpc>
            </a:pPr>
            <a:r>
              <a:rPr lang="en-US" sz="5966" spc="65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To break aviation records</a:t>
            </a:r>
          </a:p>
          <a:p>
            <a:pPr algn="l">
              <a:lnSpc>
                <a:spcPts val="9307"/>
              </a:lnSpc>
            </a:pPr>
            <a:r>
              <a:rPr lang="en-US" sz="5966" spc="65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To spy on the Axis powers</a:t>
            </a:r>
          </a:p>
          <a:p>
            <a:pPr algn="l">
              <a:lnSpc>
                <a:spcPts val="9307"/>
              </a:lnSpc>
            </a:pPr>
            <a:r>
              <a:rPr lang="en-US" sz="5966" spc="65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To help with rationing</a:t>
            </a:r>
          </a:p>
          <a:p>
            <a:pPr algn="l">
              <a:lnSpc>
                <a:spcPts val="9307"/>
              </a:lnSpc>
            </a:pPr>
            <a:r>
              <a:rPr lang="en-US" sz="5966" spc="65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To free male pilots for combat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6337158" y="7444995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3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3" y="3849034"/>
                </a:lnTo>
                <a:lnTo>
                  <a:pt x="39203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63076" y="-3671717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6" y="0"/>
                </a:lnTo>
                <a:lnTo>
                  <a:pt x="4138506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76869" y="-2570679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79" y="0"/>
                </a:lnTo>
                <a:lnTo>
                  <a:pt x="5520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5473219" y="4636067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3" y="0"/>
                </a:lnTo>
                <a:lnTo>
                  <a:pt x="7787943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67425" y="1241822"/>
            <a:ext cx="11831763" cy="3440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83370" indent="-791685" lvl="1">
              <a:lnSpc>
                <a:spcPts val="9093"/>
              </a:lnSpc>
              <a:buAutoNum type="arabicPeriod" startAt="1"/>
            </a:pPr>
            <a:r>
              <a:rPr lang="en-US" sz="7333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was the primary reason for forming the WASP?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806143" y="4837194"/>
            <a:ext cx="12531016" cy="4661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07"/>
              </a:lnSpc>
            </a:pPr>
            <a:r>
              <a:rPr lang="en-US" sz="5966" spc="65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To break aviation records</a:t>
            </a:r>
          </a:p>
          <a:p>
            <a:pPr algn="l">
              <a:lnSpc>
                <a:spcPts val="9307"/>
              </a:lnSpc>
            </a:pPr>
            <a:r>
              <a:rPr lang="en-US" sz="5966" spc="65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To spy on the Axis powers</a:t>
            </a:r>
          </a:p>
          <a:p>
            <a:pPr algn="l">
              <a:lnSpc>
                <a:spcPts val="9307"/>
              </a:lnSpc>
            </a:pPr>
            <a:r>
              <a:rPr lang="en-US" sz="5966" spc="65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To help with rationing</a:t>
            </a:r>
          </a:p>
          <a:p>
            <a:pPr algn="l">
              <a:lnSpc>
                <a:spcPts val="9307"/>
              </a:lnSpc>
            </a:pPr>
            <a:r>
              <a:rPr lang="en-US" sz="5966" spc="65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D. To free male pilots for combat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6337158" y="7444995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3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3" y="3849034"/>
                </a:lnTo>
                <a:lnTo>
                  <a:pt x="39203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63076" y="-3671717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6" y="0"/>
                </a:lnTo>
                <a:lnTo>
                  <a:pt x="4138506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76869" y="-2570679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79" y="0"/>
                </a:lnTo>
                <a:lnTo>
                  <a:pt x="5520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5473219" y="4636067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3" y="0"/>
                </a:lnTo>
                <a:lnTo>
                  <a:pt x="7787943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697393" y="1224134"/>
            <a:ext cx="13122644" cy="3708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is the official color of the WASP uniform?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255044" y="4694778"/>
            <a:ext cx="9776260" cy="5227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59"/>
              </a:lnSpc>
            </a:pPr>
            <a:r>
              <a:rPr lang="en-US" sz="6704" spc="7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Ultramarine Blue</a:t>
            </a:r>
          </a:p>
          <a:p>
            <a:pPr algn="l">
              <a:lnSpc>
                <a:spcPts val="10459"/>
              </a:lnSpc>
            </a:pPr>
            <a:r>
              <a:rPr lang="en-US" sz="6704" spc="7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Santiago Blue</a:t>
            </a:r>
          </a:p>
          <a:p>
            <a:pPr algn="l">
              <a:lnSpc>
                <a:spcPts val="10459"/>
              </a:lnSpc>
            </a:pPr>
            <a:r>
              <a:rPr lang="en-US" sz="6704" spc="7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Navy Blue</a:t>
            </a:r>
          </a:p>
          <a:p>
            <a:pPr algn="l">
              <a:lnSpc>
                <a:spcPts val="10459"/>
              </a:lnSpc>
            </a:pPr>
            <a:r>
              <a:rPr lang="en-US" sz="6704" spc="7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Army Green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63076" y="-3671717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6" y="0"/>
                </a:lnTo>
                <a:lnTo>
                  <a:pt x="4138506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76869" y="-2570679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79" y="0"/>
                </a:lnTo>
                <a:lnTo>
                  <a:pt x="5520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582678" y="1224134"/>
            <a:ext cx="13122644" cy="3708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is the official color of the WASP uniform?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200325" y="4905375"/>
            <a:ext cx="9776260" cy="5227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59"/>
              </a:lnSpc>
            </a:pPr>
            <a:r>
              <a:rPr lang="en-US" sz="6704" spc="7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Ultramarine Blue</a:t>
            </a:r>
          </a:p>
          <a:p>
            <a:pPr algn="l">
              <a:lnSpc>
                <a:spcPts val="10459"/>
              </a:lnSpc>
            </a:pPr>
            <a:r>
              <a:rPr lang="en-US" sz="6704" spc="7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B. Santiago Blue</a:t>
            </a:r>
          </a:p>
          <a:p>
            <a:pPr algn="l">
              <a:lnSpc>
                <a:spcPts val="10459"/>
              </a:lnSpc>
            </a:pPr>
            <a:r>
              <a:rPr lang="en-US" sz="6704" spc="7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Navy Blue</a:t>
            </a:r>
          </a:p>
          <a:p>
            <a:pPr algn="l">
              <a:lnSpc>
                <a:spcPts val="10459"/>
              </a:lnSpc>
            </a:pPr>
            <a:r>
              <a:rPr lang="en-US" sz="6704" spc="7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Army Green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63076" y="-3671717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6" y="0"/>
                </a:lnTo>
                <a:lnTo>
                  <a:pt x="4138506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76869" y="-2570679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79" y="0"/>
                </a:lnTo>
                <a:lnTo>
                  <a:pt x="5520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87819" y="1664141"/>
            <a:ext cx="14221229" cy="3019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84190" indent="-692095" lvl="1">
              <a:lnSpc>
                <a:spcPts val="7949"/>
              </a:lnSpc>
              <a:buAutoNum type="arabicPeriod" startAt="1"/>
            </a:pPr>
            <a:r>
              <a:rPr lang="en-US" sz="6411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The WASP transported cargo for the U.S. Military, including parts for the atomic bomb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535231" y="5642144"/>
            <a:ext cx="7062771" cy="2832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94"/>
              </a:lnSpc>
            </a:pPr>
            <a:r>
              <a:rPr lang="en-US" sz="7996" spc="87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True</a:t>
            </a:r>
          </a:p>
          <a:p>
            <a:pPr algn="l">
              <a:lnSpc>
                <a:spcPts val="11834"/>
              </a:lnSpc>
            </a:pPr>
            <a:r>
              <a:rPr lang="en-US" sz="7996" spc="87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False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63076" y="-3442878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6" y="0"/>
                </a:lnTo>
                <a:lnTo>
                  <a:pt x="4138506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43233" y="-2552144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79" y="0"/>
                </a:lnTo>
                <a:lnTo>
                  <a:pt x="5520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535231" y="5557679"/>
            <a:ext cx="7062771" cy="2935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834"/>
              </a:lnSpc>
            </a:pPr>
            <a:r>
              <a:rPr lang="en-US" sz="7996" spc="87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A. True</a:t>
            </a:r>
          </a:p>
          <a:p>
            <a:pPr algn="l">
              <a:lnSpc>
                <a:spcPts val="11834"/>
              </a:lnSpc>
            </a:pPr>
            <a:r>
              <a:rPr lang="en-US" sz="7996" spc="87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False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263076" y="-3442878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6" y="0"/>
                </a:lnTo>
                <a:lnTo>
                  <a:pt x="4138506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243233" y="-2552144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79" y="0"/>
                </a:lnTo>
                <a:lnTo>
                  <a:pt x="5520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87819" y="1664141"/>
            <a:ext cx="14221229" cy="3019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84190" indent="-692095" lvl="1">
              <a:lnSpc>
                <a:spcPts val="7949"/>
              </a:lnSpc>
              <a:buAutoNum type="arabicPeriod" startAt="1"/>
            </a:pPr>
            <a:r>
              <a:rPr lang="en-US" sz="6411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The WASP transported cargo for the U.S. Military, including parts for the atomic bomb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83476" y="1434731"/>
            <a:ext cx="15585058" cy="3708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How many WASP made it through training, thus earning their wings?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878488" y="5332557"/>
            <a:ext cx="5098250" cy="4498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25,591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3,210 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1,830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1,074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878488" y="5332557"/>
            <a:ext cx="5098250" cy="4498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25,591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3,210 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1,830</a:t>
            </a:r>
          </a:p>
          <a:p>
            <a:pPr algn="l">
              <a:lnSpc>
                <a:spcPts val="9004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D. 1,074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51471" y="1382007"/>
            <a:ext cx="15585058" cy="3708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How many WASP made it through training, thus earning their wings?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74242" y="1528511"/>
            <a:ext cx="1558505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Who was the Director of the WASP?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783238" y="4578983"/>
            <a:ext cx="8829541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Nancy Harkness Love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General Robert Olds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General Henry Arnold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Jacqueline Cochran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83238" y="4578983"/>
            <a:ext cx="8829541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Nancy Harkness Love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General Robert Olds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General Henry Arnold</a:t>
            </a:r>
          </a:p>
          <a:p>
            <a:pPr algn="l">
              <a:lnSpc>
                <a:spcPts val="8946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D. Jacqueline Cochran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74242" y="1528511"/>
            <a:ext cx="1558505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Who was the Director of the WASP?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71542" y="1534081"/>
            <a:ext cx="15242216" cy="3732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287192" indent="-643596" lvl="1">
              <a:lnSpc>
                <a:spcPts val="7392"/>
              </a:lnSpc>
              <a:buAutoNum type="arabicPeriod" startAt="1"/>
            </a:pPr>
            <a:r>
              <a:rPr lang="en-US" sz="5961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The original height requirement for the WASP was 5'0". This requirement was later raised to what height?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377450" y="4704303"/>
            <a:ext cx="5994183" cy="5290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586"/>
              </a:lnSpc>
            </a:pPr>
            <a:r>
              <a:rPr lang="en-US" sz="6786" spc="7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5'1</a:t>
            </a:r>
          </a:p>
          <a:p>
            <a:pPr algn="l">
              <a:lnSpc>
                <a:spcPts val="10586"/>
              </a:lnSpc>
            </a:pPr>
            <a:r>
              <a:rPr lang="en-US" sz="6786" spc="7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5'2</a:t>
            </a:r>
          </a:p>
          <a:p>
            <a:pPr algn="l">
              <a:lnSpc>
                <a:spcPts val="10586"/>
              </a:lnSpc>
            </a:pPr>
            <a:r>
              <a:rPr lang="en-US" sz="6786" spc="7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5'4</a:t>
            </a:r>
          </a:p>
          <a:p>
            <a:pPr algn="l">
              <a:lnSpc>
                <a:spcPts val="10586"/>
              </a:lnSpc>
            </a:pPr>
            <a:r>
              <a:rPr lang="en-US" sz="6786" spc="7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5'5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871151" y="-3805690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914342" y="-2552144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22892" y="1534081"/>
            <a:ext cx="15242216" cy="3732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287192" indent="-643596" lvl="1">
              <a:lnSpc>
                <a:spcPts val="7392"/>
              </a:lnSpc>
              <a:buAutoNum type="arabicPeriod" startAt="1"/>
            </a:pPr>
            <a:r>
              <a:rPr lang="en-US" sz="5961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The original height requirement for the WASP was 5'0". This requirement was later raised to what height?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419857" y="4704303"/>
            <a:ext cx="5994183" cy="5290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586"/>
              </a:lnSpc>
            </a:pPr>
            <a:r>
              <a:rPr lang="en-US" sz="6786" spc="7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5'1</a:t>
            </a:r>
          </a:p>
          <a:p>
            <a:pPr algn="l">
              <a:lnSpc>
                <a:spcPts val="10586"/>
              </a:lnSpc>
            </a:pPr>
            <a:r>
              <a:rPr lang="en-US" sz="6786" spc="7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5'2</a:t>
            </a:r>
          </a:p>
          <a:p>
            <a:pPr algn="l">
              <a:lnSpc>
                <a:spcPts val="10586"/>
              </a:lnSpc>
            </a:pPr>
            <a:r>
              <a:rPr lang="en-US" sz="6786" spc="74">
                <a:solidFill>
                  <a:srgbClr val="D82233"/>
                </a:solidFill>
                <a:latin typeface="Kelvinch"/>
                <a:ea typeface="Kelvinch"/>
                <a:cs typeface="Kelvinch"/>
                <a:sym typeface="Kelvinch"/>
              </a:rPr>
              <a:t>C. 5'4</a:t>
            </a:r>
          </a:p>
          <a:p>
            <a:pPr algn="l">
              <a:lnSpc>
                <a:spcPts val="10586"/>
              </a:lnSpc>
            </a:pPr>
            <a:r>
              <a:rPr lang="en-US" sz="6786" spc="7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5'5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871151" y="-3805690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6"/>
                </a:lnTo>
                <a:lnTo>
                  <a:pt x="0" y="536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914342" y="-2552144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397415" y="1434731"/>
            <a:ext cx="12582335" cy="3708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In what city in Texas did every WASP undergo training?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235900" y="5208354"/>
            <a:ext cx="6822035" cy="4498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Sweetwater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Fredericksburg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Abilene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Waco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235900" y="5354270"/>
            <a:ext cx="6822035" cy="4498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A. Sweetwater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Fredericksburg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Abilene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Waco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70374" y="1434731"/>
            <a:ext cx="12582335" cy="3708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In what city in Texas did every WASP undergo training?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16463" y="1947433"/>
            <a:ext cx="15585058" cy="1346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875853" indent="-937926" lvl="1">
              <a:lnSpc>
                <a:spcPts val="10773"/>
              </a:lnSpc>
              <a:buAutoNum type="arabicPeriod" startAt="1"/>
            </a:pPr>
            <a:r>
              <a:rPr lang="en-US" sz="86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did the WASP do?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858130" y="3982904"/>
            <a:ext cx="12401170" cy="5641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Ferry aircraft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Tow targets for gunnery practice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Test fly aircraft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Train other pilots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E. All of the above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858130" y="3869422"/>
            <a:ext cx="12401170" cy="5641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Ferry aircraft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Tow targets for gunnery practice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Test fly aircraft</a:t>
            </a:r>
          </a:p>
          <a:p>
            <a:pPr algn="l">
              <a:lnSpc>
                <a:spcPts val="9004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Train other pilots</a:t>
            </a:r>
          </a:p>
          <a:p>
            <a:pPr algn="l">
              <a:lnSpc>
                <a:spcPts val="9004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E. All of the above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71182" y="2166307"/>
            <a:ext cx="15585058" cy="1346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875853" indent="-937926" lvl="1">
              <a:lnSpc>
                <a:spcPts val="10773"/>
              </a:lnSpc>
              <a:buAutoNum type="arabicPeriod" startAt="1"/>
            </a:pPr>
            <a:r>
              <a:rPr lang="en-US" sz="86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did the WASP do?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01785" y="1382007"/>
            <a:ext cx="14684431" cy="2229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35881" indent="-767941" lvl="1">
              <a:lnSpc>
                <a:spcPts val="8821"/>
              </a:lnSpc>
              <a:buAutoNum type="arabicPeriod" startAt="1"/>
            </a:pPr>
            <a:r>
              <a:rPr lang="en-US" sz="7113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iconic character is the official mascot of the WASP?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824800" y="4179664"/>
            <a:ext cx="7750638" cy="5078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64"/>
              </a:lnSpc>
            </a:pPr>
            <a:r>
              <a:rPr lang="en-US" sz="6557" spc="72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Rosie the Riveter</a:t>
            </a:r>
          </a:p>
          <a:p>
            <a:pPr algn="l">
              <a:lnSpc>
                <a:spcPts val="10164"/>
              </a:lnSpc>
            </a:pPr>
            <a:r>
              <a:rPr lang="en-US" sz="6557" spc="72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Fifinella</a:t>
            </a:r>
          </a:p>
          <a:p>
            <a:pPr algn="l">
              <a:lnSpc>
                <a:spcPts val="10164"/>
              </a:lnSpc>
            </a:pPr>
            <a:r>
              <a:rPr lang="en-US" sz="6557" spc="72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Minnie Mouse</a:t>
            </a:r>
          </a:p>
          <a:p>
            <a:pPr algn="l">
              <a:lnSpc>
                <a:spcPts val="10164"/>
              </a:lnSpc>
            </a:pPr>
            <a:r>
              <a:rPr lang="en-US" sz="6557" spc="72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Donald Duck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24800" y="4183437"/>
            <a:ext cx="7750638" cy="5071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64"/>
              </a:lnSpc>
            </a:pPr>
            <a:r>
              <a:rPr lang="en-US" sz="6557" spc="72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Rosie the Riveter</a:t>
            </a:r>
          </a:p>
          <a:p>
            <a:pPr algn="l">
              <a:lnSpc>
                <a:spcPts val="10164"/>
              </a:lnSpc>
            </a:pPr>
            <a:r>
              <a:rPr lang="en-US" sz="6557" spc="72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B. Fifinella</a:t>
            </a:r>
          </a:p>
          <a:p>
            <a:pPr algn="l">
              <a:lnSpc>
                <a:spcPts val="10164"/>
              </a:lnSpc>
            </a:pPr>
            <a:r>
              <a:rPr lang="en-US" sz="6557" spc="72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Minnie Mouse</a:t>
            </a:r>
          </a:p>
          <a:p>
            <a:pPr algn="l">
              <a:lnSpc>
                <a:spcPts val="10164"/>
              </a:lnSpc>
            </a:pPr>
            <a:r>
              <a:rPr lang="en-US" sz="6557" spc="72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Donald Duck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01785" y="1382007"/>
            <a:ext cx="14684431" cy="2229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35881" indent="-767941" lvl="1">
              <a:lnSpc>
                <a:spcPts val="8821"/>
              </a:lnSpc>
              <a:buAutoNum type="arabicPeriod" startAt="1"/>
            </a:pPr>
            <a:r>
              <a:rPr lang="en-US" sz="7113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iconic character is the official mascot of the WASP?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68037" y="1382007"/>
            <a:ext cx="1641914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How many classes graduated from the WASP program?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201520" y="4563362"/>
            <a:ext cx="3884960" cy="5062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32"/>
              </a:lnSpc>
            </a:pPr>
            <a:r>
              <a:rPr lang="en-US" sz="6537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10</a:t>
            </a:r>
          </a:p>
          <a:p>
            <a:pPr algn="l">
              <a:lnSpc>
                <a:spcPts val="10132"/>
              </a:lnSpc>
            </a:pPr>
            <a:r>
              <a:rPr lang="en-US" sz="6537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18</a:t>
            </a:r>
          </a:p>
          <a:p>
            <a:pPr algn="l">
              <a:lnSpc>
                <a:spcPts val="10132"/>
              </a:lnSpc>
            </a:pPr>
            <a:r>
              <a:rPr lang="en-US" sz="6537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20</a:t>
            </a:r>
          </a:p>
          <a:p>
            <a:pPr algn="l">
              <a:lnSpc>
                <a:spcPts val="10132"/>
              </a:lnSpc>
            </a:pPr>
            <a:r>
              <a:rPr lang="en-US" sz="6537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28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01520" y="4567523"/>
            <a:ext cx="3884960" cy="5054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32"/>
              </a:lnSpc>
            </a:pPr>
            <a:r>
              <a:rPr lang="en-US" sz="6537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10</a:t>
            </a:r>
          </a:p>
          <a:p>
            <a:pPr algn="l">
              <a:lnSpc>
                <a:spcPts val="10132"/>
              </a:lnSpc>
            </a:pPr>
            <a:r>
              <a:rPr lang="en-US" sz="6537" spc="71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B. 18</a:t>
            </a:r>
          </a:p>
          <a:p>
            <a:pPr algn="l">
              <a:lnSpc>
                <a:spcPts val="10132"/>
              </a:lnSpc>
            </a:pPr>
            <a:r>
              <a:rPr lang="en-US" sz="6537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20</a:t>
            </a:r>
          </a:p>
          <a:p>
            <a:pPr algn="l">
              <a:lnSpc>
                <a:spcPts val="10132"/>
              </a:lnSpc>
            </a:pPr>
            <a:r>
              <a:rPr lang="en-US" sz="6537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28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68037" y="1382007"/>
            <a:ext cx="1641914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How many classes graduated from the WASP program?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682491" y="1205022"/>
            <a:ext cx="6688276" cy="3762155"/>
          </a:xfrm>
          <a:custGeom>
            <a:avLst/>
            <a:gdLst/>
            <a:ahLst/>
            <a:cxnLst/>
            <a:rect r="r" b="b" t="t" l="l"/>
            <a:pathLst>
              <a:path h="3762155" w="6688276">
                <a:moveTo>
                  <a:pt x="0" y="0"/>
                </a:moveTo>
                <a:lnTo>
                  <a:pt x="6688276" y="0"/>
                </a:lnTo>
                <a:lnTo>
                  <a:pt x="6688276" y="3762156"/>
                </a:lnTo>
                <a:lnTo>
                  <a:pt x="0" y="37621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34595" y="1443886"/>
            <a:ext cx="8998795" cy="2897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27761" indent="-663880" lvl="1">
              <a:lnSpc>
                <a:spcPts val="7625"/>
              </a:lnSpc>
              <a:buAutoNum type="arabicPeriod" startAt="1"/>
            </a:pPr>
            <a:r>
              <a:rPr lang="en-US" sz="6149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Many WASP flew this bomber. What is the name?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728388" y="4943475"/>
            <a:ext cx="12170162" cy="4551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26"/>
              </a:lnSpc>
            </a:pPr>
            <a:r>
              <a:rPr lang="en-US" sz="5888" spc="6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Boeing B-17 Flying Fortress</a:t>
            </a:r>
          </a:p>
          <a:p>
            <a:pPr algn="l">
              <a:lnSpc>
                <a:spcPts val="9126"/>
              </a:lnSpc>
            </a:pPr>
            <a:r>
              <a:rPr lang="en-US" sz="5888" spc="6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Consolidated B-24 Liberator</a:t>
            </a:r>
          </a:p>
          <a:p>
            <a:pPr algn="l">
              <a:lnSpc>
                <a:spcPts val="9126"/>
              </a:lnSpc>
            </a:pPr>
            <a:r>
              <a:rPr lang="en-US" sz="5888" spc="6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North American B-25 Mitchell</a:t>
            </a:r>
          </a:p>
          <a:p>
            <a:pPr algn="l">
              <a:lnSpc>
                <a:spcPts val="9126"/>
              </a:lnSpc>
            </a:pPr>
            <a:r>
              <a:rPr lang="en-US" sz="5888" spc="6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Martin B-26 Marauder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71024" y="1244761"/>
            <a:ext cx="6688276" cy="3762155"/>
          </a:xfrm>
          <a:custGeom>
            <a:avLst/>
            <a:gdLst/>
            <a:ahLst/>
            <a:cxnLst/>
            <a:rect r="r" b="b" t="t" l="l"/>
            <a:pathLst>
              <a:path h="3762155" w="6688276">
                <a:moveTo>
                  <a:pt x="0" y="0"/>
                </a:moveTo>
                <a:lnTo>
                  <a:pt x="6688276" y="0"/>
                </a:lnTo>
                <a:lnTo>
                  <a:pt x="6688276" y="3762155"/>
                </a:lnTo>
                <a:lnTo>
                  <a:pt x="0" y="37621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37826" y="5328305"/>
            <a:ext cx="12336980" cy="454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26"/>
              </a:lnSpc>
            </a:pPr>
            <a:r>
              <a:rPr lang="en-US" sz="5888" spc="6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Boeing B-17 Flying Fortress</a:t>
            </a:r>
          </a:p>
          <a:p>
            <a:pPr algn="l">
              <a:lnSpc>
                <a:spcPts val="9126"/>
              </a:lnSpc>
            </a:pPr>
            <a:r>
              <a:rPr lang="en-US" sz="5888" spc="6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Consolidated B-24 Liberator</a:t>
            </a:r>
          </a:p>
          <a:p>
            <a:pPr algn="l">
              <a:lnSpc>
                <a:spcPts val="9126"/>
              </a:lnSpc>
            </a:pPr>
            <a:r>
              <a:rPr lang="en-US" sz="5888" spc="64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C. North American B-25 Mitchell</a:t>
            </a:r>
          </a:p>
          <a:p>
            <a:pPr algn="l">
              <a:lnSpc>
                <a:spcPts val="9126"/>
              </a:lnSpc>
            </a:pPr>
            <a:r>
              <a:rPr lang="en-US" sz="5888" spc="64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Martin B-26 Marauder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34595" y="1535083"/>
            <a:ext cx="8998795" cy="2897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27761" indent="-663880" lvl="1">
              <a:lnSpc>
                <a:spcPts val="7625"/>
              </a:lnSpc>
              <a:buAutoNum type="arabicPeriod" startAt="1"/>
            </a:pPr>
            <a:r>
              <a:rPr lang="en-US" sz="6149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Many WASP flew this bomber. What is the name?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69019" y="1204788"/>
            <a:ext cx="7686252" cy="4719684"/>
          </a:xfrm>
          <a:custGeom>
            <a:avLst/>
            <a:gdLst/>
            <a:ahLst/>
            <a:cxnLst/>
            <a:rect r="r" b="b" t="t" l="l"/>
            <a:pathLst>
              <a:path h="4719684" w="7686252">
                <a:moveTo>
                  <a:pt x="0" y="0"/>
                </a:moveTo>
                <a:lnTo>
                  <a:pt x="7686252" y="0"/>
                </a:lnTo>
                <a:lnTo>
                  <a:pt x="7686252" y="4719684"/>
                </a:lnTo>
                <a:lnTo>
                  <a:pt x="0" y="47196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65" r="0" b="-383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8068" y="1778119"/>
            <a:ext cx="9329365" cy="2897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27761" indent="-663880" lvl="1">
              <a:lnSpc>
                <a:spcPts val="7625"/>
              </a:lnSpc>
              <a:buAutoNum type="arabicPeriod" startAt="1"/>
            </a:pPr>
            <a:r>
              <a:rPr lang="en-US" sz="6149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Many WASP flew this fighter. What is the name?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43315" y="6278701"/>
            <a:ext cx="9425069" cy="297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89"/>
              </a:lnSpc>
            </a:pPr>
            <a:r>
              <a:rPr lang="en-US" sz="5154" spc="56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Lockheed P-38 Lightning </a:t>
            </a:r>
          </a:p>
          <a:p>
            <a:pPr algn="l">
              <a:lnSpc>
                <a:spcPts val="7989"/>
              </a:lnSpc>
            </a:pPr>
            <a:r>
              <a:rPr lang="en-US" sz="5154" spc="56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North American P-51 Mustang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7432" y="6278701"/>
            <a:ext cx="8047204" cy="297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89"/>
              </a:lnSpc>
            </a:pPr>
            <a:r>
              <a:rPr lang="en-US" sz="5154" spc="56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Bell P-39 Airacobra</a:t>
            </a:r>
          </a:p>
          <a:p>
            <a:pPr algn="l">
              <a:lnSpc>
                <a:spcPts val="7989"/>
              </a:lnSpc>
            </a:pPr>
            <a:r>
              <a:rPr lang="en-US" sz="5154" spc="56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Douglas C-47 Skytrain</a:t>
            </a:r>
          </a:p>
          <a:p>
            <a:pPr algn="l">
              <a:lnSpc>
                <a:spcPts val="7989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105498" y="1379584"/>
            <a:ext cx="7686252" cy="4719684"/>
          </a:xfrm>
          <a:custGeom>
            <a:avLst/>
            <a:gdLst/>
            <a:ahLst/>
            <a:cxnLst/>
            <a:rect r="r" b="b" t="t" l="l"/>
            <a:pathLst>
              <a:path h="4719684" w="7686252">
                <a:moveTo>
                  <a:pt x="0" y="0"/>
                </a:moveTo>
                <a:lnTo>
                  <a:pt x="7686252" y="0"/>
                </a:lnTo>
                <a:lnTo>
                  <a:pt x="7686252" y="4719683"/>
                </a:lnTo>
                <a:lnTo>
                  <a:pt x="0" y="4719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65" r="0" b="-383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43315" y="6278701"/>
            <a:ext cx="9425069" cy="297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89"/>
              </a:lnSpc>
            </a:pPr>
            <a:r>
              <a:rPr lang="en-US" sz="5154" spc="56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Lockheed P-38 Lightning </a:t>
            </a:r>
          </a:p>
          <a:p>
            <a:pPr algn="l">
              <a:lnSpc>
                <a:spcPts val="7989"/>
              </a:lnSpc>
            </a:pPr>
            <a:r>
              <a:rPr lang="en-US" sz="5154" spc="56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B. North American P-51 Mustang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507432" y="6278701"/>
            <a:ext cx="8047204" cy="2971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89"/>
              </a:lnSpc>
            </a:pPr>
            <a:r>
              <a:rPr lang="en-US" sz="5154" spc="56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Bell P-39 Airacobra</a:t>
            </a:r>
          </a:p>
          <a:p>
            <a:pPr algn="l">
              <a:lnSpc>
                <a:spcPts val="7989"/>
              </a:lnSpc>
            </a:pPr>
            <a:r>
              <a:rPr lang="en-US" sz="5154" spc="56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Douglas C-47 Skytrain</a:t>
            </a:r>
          </a:p>
          <a:p>
            <a:pPr algn="l">
              <a:lnSpc>
                <a:spcPts val="798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87505" y="1778119"/>
            <a:ext cx="9329365" cy="2897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27761" indent="-663880" lvl="1">
              <a:lnSpc>
                <a:spcPts val="7625"/>
              </a:lnSpc>
              <a:buAutoNum type="arabicPeriod" startAt="1"/>
            </a:pPr>
            <a:r>
              <a:rPr lang="en-US" sz="6149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Many WASP flew this fighter. What is the name?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74242" y="1528511"/>
            <a:ext cx="1558505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In what year did the WASP program officially end?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361586" y="4560448"/>
            <a:ext cx="6822035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1944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1945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1946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1950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361586" y="4560448"/>
            <a:ext cx="6822035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A. 1944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1945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1946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1950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74242" y="1528511"/>
            <a:ext cx="1558505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In what year did the WASP program officially end?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10859" y="1695813"/>
            <a:ext cx="16511825" cy="37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14580" indent="-657290" lvl="1">
              <a:lnSpc>
                <a:spcPts val="7550"/>
              </a:lnSpc>
              <a:buAutoNum type="arabicPeriod" startAt="1"/>
            </a:pPr>
            <a:r>
              <a:rPr lang="en-US" sz="60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The WASP flew over 60 million miles in 78 different types of airplanes including the fastest pursuit planes and the heaviest bombers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031433" y="6325252"/>
            <a:ext cx="7734276" cy="3783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42"/>
              </a:lnSpc>
            </a:pPr>
            <a:r>
              <a:rPr lang="en-US" sz="6543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True</a:t>
            </a:r>
          </a:p>
          <a:p>
            <a:pPr algn="l">
              <a:lnSpc>
                <a:spcPts val="10142"/>
              </a:lnSpc>
            </a:pPr>
            <a:r>
              <a:rPr lang="en-US" sz="6543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False</a:t>
            </a:r>
          </a:p>
          <a:p>
            <a:pPr algn="l">
              <a:lnSpc>
                <a:spcPts val="10142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10859" y="1695813"/>
            <a:ext cx="16511825" cy="379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314580" indent="-657290" lvl="1">
              <a:lnSpc>
                <a:spcPts val="7550"/>
              </a:lnSpc>
              <a:buAutoNum type="arabicPeriod" startAt="1"/>
            </a:pPr>
            <a:r>
              <a:rPr lang="en-US" sz="60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The WASP flew over 60 million miles in 78 different types of airplanes including the fastest pursuit planes and the heaviest bombers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031433" y="6324004"/>
            <a:ext cx="7734276" cy="3785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42"/>
              </a:lnSpc>
            </a:pPr>
            <a:r>
              <a:rPr lang="en-US" sz="6543" spc="71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A. True</a:t>
            </a:r>
          </a:p>
          <a:p>
            <a:pPr algn="l">
              <a:lnSpc>
                <a:spcPts val="10142"/>
              </a:lnSpc>
            </a:pPr>
            <a:r>
              <a:rPr lang="en-US" sz="6543" spc="71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False</a:t>
            </a:r>
          </a:p>
          <a:p>
            <a:pPr algn="l">
              <a:lnSpc>
                <a:spcPts val="10142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827544" y="6548706"/>
            <a:ext cx="6822035" cy="3324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True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False</a:t>
            </a:r>
          </a:p>
          <a:p>
            <a:pPr algn="l">
              <a:lnSpc>
                <a:spcPts val="8946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34190" y="2110817"/>
            <a:ext cx="12979360" cy="3324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25456" indent="-762728" lvl="1">
              <a:lnSpc>
                <a:spcPts val="8761"/>
              </a:lnSpc>
              <a:buAutoNum type="arabicPeriod" startAt="1"/>
            </a:pPr>
            <a:r>
              <a:rPr lang="en-US" sz="7065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The WASP were the first female official members of the military to fly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827544" y="6548706"/>
            <a:ext cx="6822035" cy="33248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True</a:t>
            </a:r>
          </a:p>
          <a:p>
            <a:pPr algn="l">
              <a:lnSpc>
                <a:spcPts val="8946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B. False</a:t>
            </a:r>
          </a:p>
          <a:p>
            <a:pPr algn="l">
              <a:lnSpc>
                <a:spcPts val="8946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34190" y="2110817"/>
            <a:ext cx="12979360" cy="3324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25456" indent="-762728" lvl="1">
              <a:lnSpc>
                <a:spcPts val="8761"/>
              </a:lnSpc>
              <a:buAutoNum type="arabicPeriod" startAt="1"/>
            </a:pPr>
            <a:r>
              <a:rPr lang="en-US" sz="7065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The WASP were the first female official members of the military to fly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00554" y="1382007"/>
            <a:ext cx="13783315" cy="3283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06275" indent="-753138" lvl="1">
              <a:lnSpc>
                <a:spcPts val="8651"/>
              </a:lnSpc>
              <a:buAutoNum type="arabicPeriod" startAt="1"/>
            </a:pPr>
            <a:r>
              <a:rPr lang="en-US" sz="6976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Who sponsored the bill in 1972 that recognized the WASP as veterans?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018683" y="4962525"/>
            <a:ext cx="6822035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President Nixon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President Carter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Mike Mansfield 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Barry Goldwater 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26006" y="5052717"/>
            <a:ext cx="8063903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President Nixon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President Carter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Mike Mansfield </a:t>
            </a:r>
          </a:p>
          <a:p>
            <a:pPr algn="l">
              <a:lnSpc>
                <a:spcPts val="8946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D. Barry Goldwater</a:t>
            </a: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 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00554" y="1382007"/>
            <a:ext cx="13783315" cy="3283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06275" indent="-753138" lvl="1">
              <a:lnSpc>
                <a:spcPts val="8651"/>
              </a:lnSpc>
              <a:buAutoNum type="arabicPeriod" startAt="1"/>
            </a:pPr>
            <a:r>
              <a:rPr lang="en-US" sz="6976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Who sponsored the bill in 1972 that recognized the WASP as veterans?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1471" y="1434731"/>
            <a:ext cx="15585058" cy="3708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year were the WASP awarded the Congressional Gold Medal?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404915" y="5320397"/>
            <a:ext cx="6822035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1972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1990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2005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2009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51471" y="1434731"/>
            <a:ext cx="15585058" cy="3708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In what year was the WASP awarded the Congressional Gold Medal?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404915" y="5320397"/>
            <a:ext cx="6822035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1972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1990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2005</a:t>
            </a:r>
          </a:p>
          <a:p>
            <a:pPr algn="l">
              <a:lnSpc>
                <a:spcPts val="8946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D. 2009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4653602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4639130" y="4654602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23403" y="1382007"/>
            <a:ext cx="1558505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does WASP stand for?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837291" y="4011945"/>
            <a:ext cx="12826086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Women Airforce Service Pilot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Women’s Airforce Service Pilots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C. Women Airforce Service Pilots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Women’s Airforce Service Pilot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5299144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5406153" y="5286268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23403" y="1382007"/>
            <a:ext cx="15585058" cy="2468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703174" indent="-851587" lvl="1">
              <a:lnSpc>
                <a:spcPts val="9782"/>
              </a:lnSpc>
              <a:buAutoNum type="arabicPeriod" startAt="1"/>
            </a:pPr>
            <a:r>
              <a:rPr lang="en-US" sz="7888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 What does WASP stand for?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837291" y="4011945"/>
            <a:ext cx="12826086" cy="4458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A. Women Airforce Service Pilot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B. Women’s Airforce Service Pilots</a:t>
            </a:r>
          </a:p>
          <a:p>
            <a:pPr algn="l">
              <a:lnSpc>
                <a:spcPts val="8946"/>
              </a:lnSpc>
            </a:pPr>
            <a:r>
              <a:rPr lang="en-US" sz="5771" spc="63" b="true">
                <a:solidFill>
                  <a:srgbClr val="D82233"/>
                </a:solidFill>
                <a:latin typeface="Kelvinch Bold"/>
                <a:ea typeface="Kelvinch Bold"/>
                <a:cs typeface="Kelvinch Bold"/>
                <a:sym typeface="Kelvinch Bold"/>
              </a:rPr>
              <a:t>C. Women Airforce Service Pilots</a:t>
            </a:r>
          </a:p>
          <a:p>
            <a:pPr algn="l">
              <a:lnSpc>
                <a:spcPts val="8946"/>
              </a:lnSpc>
            </a:pPr>
            <a:r>
              <a:rPr lang="en-US" sz="5771" spc="63">
                <a:solidFill>
                  <a:srgbClr val="000000"/>
                </a:solidFill>
                <a:latin typeface="Kelvinch"/>
                <a:ea typeface="Kelvinch"/>
                <a:cs typeface="Kelvinch"/>
                <a:sym typeface="Kelvinch"/>
              </a:rPr>
              <a:t>D. Women’s Airforce Service Pilot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15299144" y="7333783"/>
            <a:ext cx="3920312" cy="3849034"/>
          </a:xfrm>
          <a:custGeom>
            <a:avLst/>
            <a:gdLst/>
            <a:ahLst/>
            <a:cxnLst/>
            <a:rect r="r" b="b" t="t" l="l"/>
            <a:pathLst>
              <a:path h="3849034" w="3920312">
                <a:moveTo>
                  <a:pt x="3920312" y="0"/>
                </a:moveTo>
                <a:lnTo>
                  <a:pt x="0" y="0"/>
                </a:lnTo>
                <a:lnTo>
                  <a:pt x="0" y="3849034"/>
                </a:lnTo>
                <a:lnTo>
                  <a:pt x="3920312" y="3849034"/>
                </a:lnTo>
                <a:lnTo>
                  <a:pt x="39203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301216" y="-3957765"/>
            <a:ext cx="4138507" cy="5368346"/>
          </a:xfrm>
          <a:custGeom>
            <a:avLst/>
            <a:gdLst/>
            <a:ahLst/>
            <a:cxnLst/>
            <a:rect r="r" b="b" t="t" l="l"/>
            <a:pathLst>
              <a:path h="5368346" w="4138507">
                <a:moveTo>
                  <a:pt x="0" y="0"/>
                </a:moveTo>
                <a:lnTo>
                  <a:pt x="4138507" y="0"/>
                </a:lnTo>
                <a:lnTo>
                  <a:pt x="4138507" y="5368347"/>
                </a:lnTo>
                <a:lnTo>
                  <a:pt x="0" y="536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53468" y="-2704218"/>
            <a:ext cx="5520580" cy="4114800"/>
          </a:xfrm>
          <a:custGeom>
            <a:avLst/>
            <a:gdLst/>
            <a:ahLst/>
            <a:cxnLst/>
            <a:rect r="r" b="b" t="t" l="l"/>
            <a:pathLst>
              <a:path h="4114800" w="5520580">
                <a:moveTo>
                  <a:pt x="0" y="0"/>
                </a:moveTo>
                <a:lnTo>
                  <a:pt x="5520580" y="0"/>
                </a:lnTo>
                <a:lnTo>
                  <a:pt x="55205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882590">
            <a:off x="-5406153" y="5286268"/>
            <a:ext cx="7787944" cy="9712855"/>
          </a:xfrm>
          <a:custGeom>
            <a:avLst/>
            <a:gdLst/>
            <a:ahLst/>
            <a:cxnLst/>
            <a:rect r="r" b="b" t="t" l="l"/>
            <a:pathLst>
              <a:path h="9712855" w="7787944">
                <a:moveTo>
                  <a:pt x="0" y="0"/>
                </a:moveTo>
                <a:lnTo>
                  <a:pt x="7787944" y="0"/>
                </a:lnTo>
                <a:lnTo>
                  <a:pt x="7787944" y="9712855"/>
                </a:lnTo>
                <a:lnTo>
                  <a:pt x="0" y="97128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7450" y="121453"/>
            <a:ext cx="3533100" cy="907247"/>
          </a:xfrm>
          <a:custGeom>
            <a:avLst/>
            <a:gdLst/>
            <a:ahLst/>
            <a:cxnLst/>
            <a:rect r="r" b="b" t="t" l="l"/>
            <a:pathLst>
              <a:path h="907247" w="3533100">
                <a:moveTo>
                  <a:pt x="0" y="0"/>
                </a:moveTo>
                <a:lnTo>
                  <a:pt x="3533100" y="0"/>
                </a:lnTo>
                <a:lnTo>
                  <a:pt x="3533100" y="907247"/>
                </a:lnTo>
                <a:lnTo>
                  <a:pt x="0" y="9072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1000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BBB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31163" y="2741193"/>
            <a:ext cx="14025674" cy="4976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079"/>
              </a:lnSpc>
            </a:pPr>
            <a:r>
              <a:rPr lang="en-US" sz="19669">
                <a:solidFill>
                  <a:srgbClr val="282826"/>
                </a:solidFill>
                <a:latin typeface="Coustard"/>
                <a:ea typeface="Coustard"/>
                <a:cs typeface="Coustard"/>
                <a:sym typeface="Coustard"/>
              </a:rPr>
              <a:t>Count your points!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970380">
            <a:off x="721" y="247837"/>
            <a:ext cx="2113146" cy="2347940"/>
          </a:xfrm>
          <a:custGeom>
            <a:avLst/>
            <a:gdLst/>
            <a:ahLst/>
            <a:cxnLst/>
            <a:rect r="r" b="b" t="t" l="l"/>
            <a:pathLst>
              <a:path h="2347940" w="2113146">
                <a:moveTo>
                  <a:pt x="0" y="0"/>
                </a:moveTo>
                <a:lnTo>
                  <a:pt x="2113146" y="0"/>
                </a:lnTo>
                <a:lnTo>
                  <a:pt x="2113146" y="2347940"/>
                </a:lnTo>
                <a:lnTo>
                  <a:pt x="0" y="23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755731">
            <a:off x="15019436" y="337903"/>
            <a:ext cx="3268617" cy="1536250"/>
          </a:xfrm>
          <a:custGeom>
            <a:avLst/>
            <a:gdLst/>
            <a:ahLst/>
            <a:cxnLst/>
            <a:rect r="r" b="b" t="t" l="l"/>
            <a:pathLst>
              <a:path h="1536250" w="3268617">
                <a:moveTo>
                  <a:pt x="0" y="0"/>
                </a:moveTo>
                <a:lnTo>
                  <a:pt x="3268617" y="0"/>
                </a:lnTo>
                <a:lnTo>
                  <a:pt x="3268617" y="1536250"/>
                </a:lnTo>
                <a:lnTo>
                  <a:pt x="0" y="15362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3561" y="5010264"/>
            <a:ext cx="2064523" cy="5276736"/>
          </a:xfrm>
          <a:custGeom>
            <a:avLst/>
            <a:gdLst/>
            <a:ahLst/>
            <a:cxnLst/>
            <a:rect r="r" b="b" t="t" l="l"/>
            <a:pathLst>
              <a:path h="5276736" w="2064523">
                <a:moveTo>
                  <a:pt x="0" y="0"/>
                </a:moveTo>
                <a:lnTo>
                  <a:pt x="2064522" y="0"/>
                </a:lnTo>
                <a:lnTo>
                  <a:pt x="2064522" y="5276736"/>
                </a:lnTo>
                <a:lnTo>
                  <a:pt x="0" y="52767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314581" y="7268342"/>
            <a:ext cx="3240434" cy="3302475"/>
          </a:xfrm>
          <a:custGeom>
            <a:avLst/>
            <a:gdLst/>
            <a:ahLst/>
            <a:cxnLst/>
            <a:rect r="r" b="b" t="t" l="l"/>
            <a:pathLst>
              <a:path h="3302475" w="3240434">
                <a:moveTo>
                  <a:pt x="0" y="0"/>
                </a:moveTo>
                <a:lnTo>
                  <a:pt x="3240434" y="0"/>
                </a:lnTo>
                <a:lnTo>
                  <a:pt x="3240434" y="3302475"/>
                </a:lnTo>
                <a:lnTo>
                  <a:pt x="0" y="33024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118242" y="198781"/>
            <a:ext cx="7759682" cy="907247"/>
            <a:chOff x="0" y="0"/>
            <a:chExt cx="10346243" cy="12096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009962" y="0"/>
              <a:ext cx="4710800" cy="1209663"/>
            </a:xfrm>
            <a:custGeom>
              <a:avLst/>
              <a:gdLst/>
              <a:ahLst/>
              <a:cxnLst/>
              <a:rect r="r" b="b" t="t" l="l"/>
              <a:pathLst>
                <a:path h="1209663" w="4710800">
                  <a:moveTo>
                    <a:pt x="0" y="0"/>
                  </a:moveTo>
                  <a:lnTo>
                    <a:pt x="4710800" y="0"/>
                  </a:lnTo>
                  <a:lnTo>
                    <a:pt x="4710800" y="1209663"/>
                  </a:lnTo>
                  <a:lnTo>
                    <a:pt x="0" y="1209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AutoShape 9" id="9"/>
            <p:cNvSpPr/>
            <p:nvPr/>
          </p:nvSpPr>
          <p:spPr>
            <a:xfrm flipV="true">
              <a:off x="0" y="604831"/>
              <a:ext cx="2625481" cy="0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0" id="10"/>
            <p:cNvSpPr/>
            <p:nvPr/>
          </p:nvSpPr>
          <p:spPr>
            <a:xfrm>
              <a:off x="7720762" y="579431"/>
              <a:ext cx="2625481" cy="0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DAHPX91wyy0</dc:identifier>
  <dcterms:modified xsi:type="dcterms:W3CDTF">2011-08-01T06:04:30Z</dcterms:modified>
  <cp:revision>1</cp:revision>
  <dc:title>WASP Trivia</dc:title>
</cp:coreProperties>
</file>