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sldIdLst>
    <p:sldId id="256" r:id="rId2"/>
    <p:sldId id="290" r:id="rId3"/>
    <p:sldId id="257" r:id="rId4"/>
    <p:sldId id="362" r:id="rId5"/>
    <p:sldId id="349" r:id="rId6"/>
    <p:sldId id="348" r:id="rId7"/>
    <p:sldId id="320" r:id="rId8"/>
    <p:sldId id="321" r:id="rId9"/>
    <p:sldId id="377" r:id="rId10"/>
    <p:sldId id="357" r:id="rId11"/>
    <p:sldId id="364" r:id="rId12"/>
    <p:sldId id="366" r:id="rId13"/>
    <p:sldId id="365" r:id="rId14"/>
    <p:sldId id="367" r:id="rId15"/>
    <p:sldId id="354" r:id="rId16"/>
    <p:sldId id="368" r:id="rId17"/>
    <p:sldId id="371" r:id="rId18"/>
    <p:sldId id="372" r:id="rId19"/>
    <p:sldId id="373" r:id="rId20"/>
    <p:sldId id="374" r:id="rId21"/>
    <p:sldId id="375" r:id="rId22"/>
    <p:sldId id="376" r:id="rId23"/>
    <p:sldId id="369" r:id="rId24"/>
    <p:sldId id="370" r:id="rId25"/>
    <p:sldId id="258" r:id="rId26"/>
  </p:sldIdLst>
  <p:sldSz cx="12192000" cy="6858000"/>
  <p:notesSz cx="6858000" cy="4705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6AC"/>
    <a:srgbClr val="3FC0B8"/>
    <a:srgbClr val="FFFFFF"/>
    <a:srgbClr val="F3AB1B"/>
    <a:srgbClr val="E9EA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F79B61-4AD7-4CE5-9D8C-8D9113C09C76}" v="11" dt="2021-11-09T18:55:32.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38" autoAdjust="0"/>
  </p:normalViewPr>
  <p:slideViewPr>
    <p:cSldViewPr snapToGrid="0">
      <p:cViewPr varScale="1">
        <p:scale>
          <a:sx n="83" d="100"/>
          <a:sy n="83" d="100"/>
        </p:scale>
        <p:origin x="16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Rebecchi" userId="6d2c51c0-67f2-41d7-8ddf-67ab0cea2dbf" providerId="ADAL" clId="{60F79B61-4AD7-4CE5-9D8C-8D9113C09C76}"/>
    <pc:docChg chg="undo custSel addSld delSld modSld">
      <pc:chgData name="Maria Rebecchi" userId="6d2c51c0-67f2-41d7-8ddf-67ab0cea2dbf" providerId="ADAL" clId="{60F79B61-4AD7-4CE5-9D8C-8D9113C09C76}" dt="2021-11-09T21:23:16.241" v="373" actId="20577"/>
      <pc:docMkLst>
        <pc:docMk/>
      </pc:docMkLst>
      <pc:sldChg chg="modSp mod modAnim">
        <pc:chgData name="Maria Rebecchi" userId="6d2c51c0-67f2-41d7-8ddf-67ab0cea2dbf" providerId="ADAL" clId="{60F79B61-4AD7-4CE5-9D8C-8D9113C09C76}" dt="2021-11-09T18:20:43.399" v="2" actId="14100"/>
        <pc:sldMkLst>
          <pc:docMk/>
          <pc:sldMk cId="591534698" sldId="257"/>
        </pc:sldMkLst>
        <pc:spChg chg="mod">
          <ac:chgData name="Maria Rebecchi" userId="6d2c51c0-67f2-41d7-8ddf-67ab0cea2dbf" providerId="ADAL" clId="{60F79B61-4AD7-4CE5-9D8C-8D9113C09C76}" dt="2021-11-09T18:20:43.399" v="2" actId="14100"/>
          <ac:spMkLst>
            <pc:docMk/>
            <pc:sldMk cId="591534698" sldId="257"/>
            <ac:spMk id="3" creationId="{00000000-0000-0000-0000-000000000000}"/>
          </ac:spMkLst>
        </pc:spChg>
      </pc:sldChg>
      <pc:sldChg chg="del">
        <pc:chgData name="Maria Rebecchi" userId="6d2c51c0-67f2-41d7-8ddf-67ab0cea2dbf" providerId="ADAL" clId="{60F79B61-4AD7-4CE5-9D8C-8D9113C09C76}" dt="2021-11-09T18:21:13.117" v="7" actId="47"/>
        <pc:sldMkLst>
          <pc:docMk/>
          <pc:sldMk cId="2392311806" sldId="293"/>
        </pc:sldMkLst>
      </pc:sldChg>
      <pc:sldChg chg="del">
        <pc:chgData name="Maria Rebecchi" userId="6d2c51c0-67f2-41d7-8ddf-67ab0cea2dbf" providerId="ADAL" clId="{60F79B61-4AD7-4CE5-9D8C-8D9113C09C76}" dt="2021-11-09T18:21:18.009" v="12" actId="47"/>
        <pc:sldMkLst>
          <pc:docMk/>
          <pc:sldMk cId="3652898314" sldId="299"/>
        </pc:sldMkLst>
      </pc:sldChg>
      <pc:sldChg chg="del">
        <pc:chgData name="Maria Rebecchi" userId="6d2c51c0-67f2-41d7-8ddf-67ab0cea2dbf" providerId="ADAL" clId="{60F79B61-4AD7-4CE5-9D8C-8D9113C09C76}" dt="2021-11-09T18:21:12.505" v="6" actId="47"/>
        <pc:sldMkLst>
          <pc:docMk/>
          <pc:sldMk cId="1295592846" sldId="301"/>
        </pc:sldMkLst>
      </pc:sldChg>
      <pc:sldChg chg="del">
        <pc:chgData name="Maria Rebecchi" userId="6d2c51c0-67f2-41d7-8ddf-67ab0cea2dbf" providerId="ADAL" clId="{60F79B61-4AD7-4CE5-9D8C-8D9113C09C76}" dt="2021-11-09T18:21:20.539" v="15" actId="47"/>
        <pc:sldMkLst>
          <pc:docMk/>
          <pc:sldMk cId="1227587317" sldId="302"/>
        </pc:sldMkLst>
      </pc:sldChg>
      <pc:sldChg chg="modSp mod">
        <pc:chgData name="Maria Rebecchi" userId="6d2c51c0-67f2-41d7-8ddf-67ab0cea2dbf" providerId="ADAL" clId="{60F79B61-4AD7-4CE5-9D8C-8D9113C09C76}" dt="2021-11-09T18:56:12.901" v="219" actId="255"/>
        <pc:sldMkLst>
          <pc:docMk/>
          <pc:sldMk cId="2717106318" sldId="320"/>
        </pc:sldMkLst>
        <pc:spChg chg="mod">
          <ac:chgData name="Maria Rebecchi" userId="6d2c51c0-67f2-41d7-8ddf-67ab0cea2dbf" providerId="ADAL" clId="{60F79B61-4AD7-4CE5-9D8C-8D9113C09C76}" dt="2021-11-09T18:56:12.901" v="219" actId="255"/>
          <ac:spMkLst>
            <pc:docMk/>
            <pc:sldMk cId="2717106318" sldId="320"/>
            <ac:spMk id="3" creationId="{00000000-0000-0000-0000-000000000000}"/>
          </ac:spMkLst>
        </pc:spChg>
      </pc:sldChg>
      <pc:sldChg chg="addSp delSp modSp mod">
        <pc:chgData name="Maria Rebecchi" userId="6d2c51c0-67f2-41d7-8ddf-67ab0cea2dbf" providerId="ADAL" clId="{60F79B61-4AD7-4CE5-9D8C-8D9113C09C76}" dt="2021-11-09T18:55:45.800" v="193" actId="478"/>
        <pc:sldMkLst>
          <pc:docMk/>
          <pc:sldMk cId="3081378708" sldId="321"/>
        </pc:sldMkLst>
        <pc:spChg chg="mod">
          <ac:chgData name="Maria Rebecchi" userId="6d2c51c0-67f2-41d7-8ddf-67ab0cea2dbf" providerId="ADAL" clId="{60F79B61-4AD7-4CE5-9D8C-8D9113C09C76}" dt="2021-11-09T18:52:52.846" v="169" actId="114"/>
          <ac:spMkLst>
            <pc:docMk/>
            <pc:sldMk cId="3081378708" sldId="321"/>
            <ac:spMk id="2" creationId="{00000000-0000-0000-0000-000000000000}"/>
          </ac:spMkLst>
        </pc:spChg>
        <pc:spChg chg="mod">
          <ac:chgData name="Maria Rebecchi" userId="6d2c51c0-67f2-41d7-8ddf-67ab0cea2dbf" providerId="ADAL" clId="{60F79B61-4AD7-4CE5-9D8C-8D9113C09C76}" dt="2021-11-09T18:52:05.154" v="163" actId="27636"/>
          <ac:spMkLst>
            <pc:docMk/>
            <pc:sldMk cId="3081378708" sldId="321"/>
            <ac:spMk id="3" creationId="{00000000-0000-0000-0000-000000000000}"/>
          </ac:spMkLst>
        </pc:spChg>
        <pc:spChg chg="add mod">
          <ac:chgData name="Maria Rebecchi" userId="6d2c51c0-67f2-41d7-8ddf-67ab0cea2dbf" providerId="ADAL" clId="{60F79B61-4AD7-4CE5-9D8C-8D9113C09C76}" dt="2021-11-09T18:52:29.988" v="167" actId="208"/>
          <ac:spMkLst>
            <pc:docMk/>
            <pc:sldMk cId="3081378708" sldId="321"/>
            <ac:spMk id="9" creationId="{C9C42548-423A-48B9-AF59-11D2AC573696}"/>
          </ac:spMkLst>
        </pc:spChg>
        <pc:spChg chg="add del mod">
          <ac:chgData name="Maria Rebecchi" userId="6d2c51c0-67f2-41d7-8ddf-67ab0cea2dbf" providerId="ADAL" clId="{60F79B61-4AD7-4CE5-9D8C-8D9113C09C76}" dt="2021-11-09T18:55:45.800" v="193" actId="478"/>
          <ac:spMkLst>
            <pc:docMk/>
            <pc:sldMk cId="3081378708" sldId="321"/>
            <ac:spMk id="15" creationId="{08DA7C76-3160-46CF-A0C6-4F9E3D1B332B}"/>
          </ac:spMkLst>
        </pc:spChg>
        <pc:picChg chg="add del mod">
          <ac:chgData name="Maria Rebecchi" userId="6d2c51c0-67f2-41d7-8ddf-67ab0cea2dbf" providerId="ADAL" clId="{60F79B61-4AD7-4CE5-9D8C-8D9113C09C76}" dt="2021-11-09T18:49:55.062" v="156" actId="478"/>
          <ac:picMkLst>
            <pc:docMk/>
            <pc:sldMk cId="3081378708" sldId="321"/>
            <ac:picMk id="5" creationId="{384657CA-AF18-418E-834A-0F0CDD111F11}"/>
          </ac:picMkLst>
        </pc:picChg>
        <pc:picChg chg="add mod">
          <ac:chgData name="Maria Rebecchi" userId="6d2c51c0-67f2-41d7-8ddf-67ab0cea2dbf" providerId="ADAL" clId="{60F79B61-4AD7-4CE5-9D8C-8D9113C09C76}" dt="2021-11-09T18:52:09.913" v="165" actId="1035"/>
          <ac:picMkLst>
            <pc:docMk/>
            <pc:sldMk cId="3081378708" sldId="321"/>
            <ac:picMk id="8" creationId="{4D4D2DAC-14B7-4B1C-9498-FDB565EF15B0}"/>
          </ac:picMkLst>
        </pc:picChg>
        <pc:picChg chg="mod">
          <ac:chgData name="Maria Rebecchi" userId="6d2c51c0-67f2-41d7-8ddf-67ab0cea2dbf" providerId="ADAL" clId="{60F79B61-4AD7-4CE5-9D8C-8D9113C09C76}" dt="2021-11-09T18:52:06.972" v="164" actId="1076"/>
          <ac:picMkLst>
            <pc:docMk/>
            <pc:sldMk cId="3081378708" sldId="321"/>
            <ac:picMk id="14" creationId="{6420449A-86D4-44F0-A1AA-1C8803CCF74C}"/>
          </ac:picMkLst>
        </pc:picChg>
      </pc:sldChg>
      <pc:sldChg chg="modSp mod">
        <pc:chgData name="Maria Rebecchi" userId="6d2c51c0-67f2-41d7-8ddf-67ab0cea2dbf" providerId="ADAL" clId="{60F79B61-4AD7-4CE5-9D8C-8D9113C09C76}" dt="2021-11-09T18:52:46.951" v="168" actId="114"/>
        <pc:sldMkLst>
          <pc:docMk/>
          <pc:sldMk cId="4129784475" sldId="348"/>
        </pc:sldMkLst>
        <pc:spChg chg="mod">
          <ac:chgData name="Maria Rebecchi" userId="6d2c51c0-67f2-41d7-8ddf-67ab0cea2dbf" providerId="ADAL" clId="{60F79B61-4AD7-4CE5-9D8C-8D9113C09C76}" dt="2021-11-09T18:52:46.951" v="168" actId="114"/>
          <ac:spMkLst>
            <pc:docMk/>
            <pc:sldMk cId="4129784475" sldId="348"/>
            <ac:spMk id="2" creationId="{00000000-0000-0000-0000-000000000000}"/>
          </ac:spMkLst>
        </pc:spChg>
      </pc:sldChg>
      <pc:sldChg chg="delSp modSp mod">
        <pc:chgData name="Maria Rebecchi" userId="6d2c51c0-67f2-41d7-8ddf-67ab0cea2dbf" providerId="ADAL" clId="{60F79B61-4AD7-4CE5-9D8C-8D9113C09C76}" dt="2021-11-09T18:58:31.796" v="301" actId="478"/>
        <pc:sldMkLst>
          <pc:docMk/>
          <pc:sldMk cId="3825371888" sldId="354"/>
        </pc:sldMkLst>
        <pc:spChg chg="mod">
          <ac:chgData name="Maria Rebecchi" userId="6d2c51c0-67f2-41d7-8ddf-67ab0cea2dbf" providerId="ADAL" clId="{60F79B61-4AD7-4CE5-9D8C-8D9113C09C76}" dt="2021-11-09T18:58:28.549" v="300" actId="20577"/>
          <ac:spMkLst>
            <pc:docMk/>
            <pc:sldMk cId="3825371888" sldId="354"/>
            <ac:spMk id="2" creationId="{3CC793E4-D606-4E62-AE21-E3F1A5A93A9E}"/>
          </ac:spMkLst>
        </pc:spChg>
        <pc:spChg chg="del mod">
          <ac:chgData name="Maria Rebecchi" userId="6d2c51c0-67f2-41d7-8ddf-67ab0cea2dbf" providerId="ADAL" clId="{60F79B61-4AD7-4CE5-9D8C-8D9113C09C76}" dt="2021-11-09T18:58:31.796" v="301" actId="478"/>
          <ac:spMkLst>
            <pc:docMk/>
            <pc:sldMk cId="3825371888" sldId="354"/>
            <ac:spMk id="3" creationId="{4BCEDE03-77F1-4D1E-AF9C-1A1E74840F03}"/>
          </ac:spMkLst>
        </pc:spChg>
      </pc:sldChg>
      <pc:sldChg chg="modSp mod">
        <pc:chgData name="Maria Rebecchi" userId="6d2c51c0-67f2-41d7-8ddf-67ab0cea2dbf" providerId="ADAL" clId="{60F79B61-4AD7-4CE5-9D8C-8D9113C09C76}" dt="2021-11-09T21:23:16.241" v="373" actId="20577"/>
        <pc:sldMkLst>
          <pc:docMk/>
          <pc:sldMk cId="4053707320" sldId="357"/>
        </pc:sldMkLst>
        <pc:spChg chg="mod">
          <ac:chgData name="Maria Rebecchi" userId="6d2c51c0-67f2-41d7-8ddf-67ab0cea2dbf" providerId="ADAL" clId="{60F79B61-4AD7-4CE5-9D8C-8D9113C09C76}" dt="2021-11-09T21:23:16.241" v="373" actId="20577"/>
          <ac:spMkLst>
            <pc:docMk/>
            <pc:sldMk cId="4053707320" sldId="357"/>
            <ac:spMk id="3" creationId="{00000000-0000-0000-0000-000000000000}"/>
          </ac:spMkLst>
        </pc:spChg>
      </pc:sldChg>
      <pc:sldChg chg="modSp mod">
        <pc:chgData name="Maria Rebecchi" userId="6d2c51c0-67f2-41d7-8ddf-67ab0cea2dbf" providerId="ADAL" clId="{60F79B61-4AD7-4CE5-9D8C-8D9113C09C76}" dt="2021-11-09T18:56:42.108" v="247"/>
        <pc:sldMkLst>
          <pc:docMk/>
          <pc:sldMk cId="867426810" sldId="364"/>
        </pc:sldMkLst>
        <pc:spChg chg="mod">
          <ac:chgData name="Maria Rebecchi" userId="6d2c51c0-67f2-41d7-8ddf-67ab0cea2dbf" providerId="ADAL" clId="{60F79B61-4AD7-4CE5-9D8C-8D9113C09C76}" dt="2021-11-09T18:56:42.108" v="247"/>
          <ac:spMkLst>
            <pc:docMk/>
            <pc:sldMk cId="867426810" sldId="364"/>
            <ac:spMk id="3" creationId="{00000000-0000-0000-0000-000000000000}"/>
          </ac:spMkLst>
        </pc:spChg>
      </pc:sldChg>
      <pc:sldChg chg="modSp mod">
        <pc:chgData name="Maria Rebecchi" userId="6d2c51c0-67f2-41d7-8ddf-67ab0cea2dbf" providerId="ADAL" clId="{60F79B61-4AD7-4CE5-9D8C-8D9113C09C76}" dt="2021-11-09T18:57:15.669" v="277" actId="2711"/>
        <pc:sldMkLst>
          <pc:docMk/>
          <pc:sldMk cId="3897010051" sldId="365"/>
        </pc:sldMkLst>
        <pc:spChg chg="mod">
          <ac:chgData name="Maria Rebecchi" userId="6d2c51c0-67f2-41d7-8ddf-67ab0cea2dbf" providerId="ADAL" clId="{60F79B61-4AD7-4CE5-9D8C-8D9113C09C76}" dt="2021-11-09T18:57:15.669" v="277" actId="2711"/>
          <ac:spMkLst>
            <pc:docMk/>
            <pc:sldMk cId="3897010051" sldId="365"/>
            <ac:spMk id="3" creationId="{00000000-0000-0000-0000-000000000000}"/>
          </ac:spMkLst>
        </pc:spChg>
      </pc:sldChg>
      <pc:sldChg chg="addSp modSp mod">
        <pc:chgData name="Maria Rebecchi" userId="6d2c51c0-67f2-41d7-8ddf-67ab0cea2dbf" providerId="ADAL" clId="{60F79B61-4AD7-4CE5-9D8C-8D9113C09C76}" dt="2021-11-09T18:53:17.804" v="173" actId="1076"/>
        <pc:sldMkLst>
          <pc:docMk/>
          <pc:sldMk cId="2528577146" sldId="366"/>
        </pc:sldMkLst>
        <pc:spChg chg="mod">
          <ac:chgData name="Maria Rebecchi" userId="6d2c51c0-67f2-41d7-8ddf-67ab0cea2dbf" providerId="ADAL" clId="{60F79B61-4AD7-4CE5-9D8C-8D9113C09C76}" dt="2021-11-09T18:53:11.668" v="171" actId="114"/>
          <ac:spMkLst>
            <pc:docMk/>
            <pc:sldMk cId="2528577146" sldId="366"/>
            <ac:spMk id="2" creationId="{00000000-0000-0000-0000-000000000000}"/>
          </ac:spMkLst>
        </pc:spChg>
        <pc:picChg chg="add mod">
          <ac:chgData name="Maria Rebecchi" userId="6d2c51c0-67f2-41d7-8ddf-67ab0cea2dbf" providerId="ADAL" clId="{60F79B61-4AD7-4CE5-9D8C-8D9113C09C76}" dt="2021-11-09T18:53:17.804" v="173" actId="1076"/>
          <ac:picMkLst>
            <pc:docMk/>
            <pc:sldMk cId="2528577146" sldId="366"/>
            <ac:picMk id="8" creationId="{E805B8C2-CCDB-45C6-83D5-99970E5C4C88}"/>
          </ac:picMkLst>
        </pc:picChg>
      </pc:sldChg>
      <pc:sldChg chg="modSp mod">
        <pc:chgData name="Maria Rebecchi" userId="6d2c51c0-67f2-41d7-8ddf-67ab0cea2dbf" providerId="ADAL" clId="{60F79B61-4AD7-4CE5-9D8C-8D9113C09C76}" dt="2021-11-09T18:57:54.133" v="279" actId="12"/>
        <pc:sldMkLst>
          <pc:docMk/>
          <pc:sldMk cId="3893955903" sldId="367"/>
        </pc:sldMkLst>
        <pc:spChg chg="mod">
          <ac:chgData name="Maria Rebecchi" userId="6d2c51c0-67f2-41d7-8ddf-67ab0cea2dbf" providerId="ADAL" clId="{60F79B61-4AD7-4CE5-9D8C-8D9113C09C76}" dt="2021-11-09T18:57:54.133" v="279" actId="12"/>
          <ac:spMkLst>
            <pc:docMk/>
            <pc:sldMk cId="3893955903" sldId="367"/>
            <ac:spMk id="3" creationId="{00000000-0000-0000-0000-000000000000}"/>
          </ac:spMkLst>
        </pc:spChg>
        <pc:picChg chg="mod">
          <ac:chgData name="Maria Rebecchi" userId="6d2c51c0-67f2-41d7-8ddf-67ab0cea2dbf" providerId="ADAL" clId="{60F79B61-4AD7-4CE5-9D8C-8D9113C09C76}" dt="2021-11-09T18:53:38.300" v="178" actId="14100"/>
          <ac:picMkLst>
            <pc:docMk/>
            <pc:sldMk cId="3893955903" sldId="367"/>
            <ac:picMk id="7" creationId="{7E3B7D34-7B0C-4D21-9C3F-E6BFA855C719}"/>
          </ac:picMkLst>
        </pc:picChg>
      </pc:sldChg>
      <pc:sldChg chg="modSp mod">
        <pc:chgData name="Maria Rebecchi" userId="6d2c51c0-67f2-41d7-8ddf-67ab0cea2dbf" providerId="ADAL" clId="{60F79B61-4AD7-4CE5-9D8C-8D9113C09C76}" dt="2021-11-09T18:59:07.571" v="342" actId="255"/>
        <pc:sldMkLst>
          <pc:docMk/>
          <pc:sldMk cId="1878833792" sldId="368"/>
        </pc:sldMkLst>
        <pc:spChg chg="mod">
          <ac:chgData name="Maria Rebecchi" userId="6d2c51c0-67f2-41d7-8ddf-67ab0cea2dbf" providerId="ADAL" clId="{60F79B61-4AD7-4CE5-9D8C-8D9113C09C76}" dt="2021-11-09T18:59:07.571" v="342" actId="255"/>
          <ac:spMkLst>
            <pc:docMk/>
            <pc:sldMk cId="1878833792" sldId="368"/>
            <ac:spMk id="2" creationId="{00000000-0000-0000-0000-000000000000}"/>
          </ac:spMkLst>
        </pc:spChg>
      </pc:sldChg>
      <pc:sldChg chg="modSp mod">
        <pc:chgData name="Maria Rebecchi" userId="6d2c51c0-67f2-41d7-8ddf-67ab0cea2dbf" providerId="ADAL" clId="{60F79B61-4AD7-4CE5-9D8C-8D9113C09C76}" dt="2021-11-09T19:00:46.388" v="355" actId="20577"/>
        <pc:sldMkLst>
          <pc:docMk/>
          <pc:sldMk cId="593837323" sldId="369"/>
        </pc:sldMkLst>
        <pc:spChg chg="mod">
          <ac:chgData name="Maria Rebecchi" userId="6d2c51c0-67f2-41d7-8ddf-67ab0cea2dbf" providerId="ADAL" clId="{60F79B61-4AD7-4CE5-9D8C-8D9113C09C76}" dt="2021-11-09T19:00:46.388" v="355" actId="20577"/>
          <ac:spMkLst>
            <pc:docMk/>
            <pc:sldMk cId="593837323" sldId="369"/>
            <ac:spMk id="2" creationId="{00000000-0000-0000-0000-000000000000}"/>
          </ac:spMkLst>
        </pc:spChg>
      </pc:sldChg>
      <pc:sldChg chg="modSp mod">
        <pc:chgData name="Maria Rebecchi" userId="6d2c51c0-67f2-41d7-8ddf-67ab0cea2dbf" providerId="ADAL" clId="{60F79B61-4AD7-4CE5-9D8C-8D9113C09C76}" dt="2021-11-09T18:59:14.660" v="343" actId="255"/>
        <pc:sldMkLst>
          <pc:docMk/>
          <pc:sldMk cId="3135079223" sldId="371"/>
        </pc:sldMkLst>
        <pc:spChg chg="mod">
          <ac:chgData name="Maria Rebecchi" userId="6d2c51c0-67f2-41d7-8ddf-67ab0cea2dbf" providerId="ADAL" clId="{60F79B61-4AD7-4CE5-9D8C-8D9113C09C76}" dt="2021-11-09T18:59:14.660" v="343" actId="255"/>
          <ac:spMkLst>
            <pc:docMk/>
            <pc:sldMk cId="3135079223" sldId="371"/>
            <ac:spMk id="2" creationId="{00000000-0000-0000-0000-000000000000}"/>
          </ac:spMkLst>
        </pc:spChg>
      </pc:sldChg>
      <pc:sldChg chg="modSp mod">
        <pc:chgData name="Maria Rebecchi" userId="6d2c51c0-67f2-41d7-8ddf-67ab0cea2dbf" providerId="ADAL" clId="{60F79B61-4AD7-4CE5-9D8C-8D9113C09C76}" dt="2021-11-09T18:59:37.278" v="346" actId="6549"/>
        <pc:sldMkLst>
          <pc:docMk/>
          <pc:sldMk cId="3798035933" sldId="372"/>
        </pc:sldMkLst>
        <pc:spChg chg="mod">
          <ac:chgData name="Maria Rebecchi" userId="6d2c51c0-67f2-41d7-8ddf-67ab0cea2dbf" providerId="ADAL" clId="{60F79B61-4AD7-4CE5-9D8C-8D9113C09C76}" dt="2021-11-09T18:59:34.133" v="345" actId="255"/>
          <ac:spMkLst>
            <pc:docMk/>
            <pc:sldMk cId="3798035933" sldId="372"/>
            <ac:spMk id="2" creationId="{00000000-0000-0000-0000-000000000000}"/>
          </ac:spMkLst>
        </pc:spChg>
        <pc:spChg chg="mod">
          <ac:chgData name="Maria Rebecchi" userId="6d2c51c0-67f2-41d7-8ddf-67ab0cea2dbf" providerId="ADAL" clId="{60F79B61-4AD7-4CE5-9D8C-8D9113C09C76}" dt="2021-11-09T18:59:37.278" v="346" actId="6549"/>
          <ac:spMkLst>
            <pc:docMk/>
            <pc:sldMk cId="3798035933" sldId="372"/>
            <ac:spMk id="3" creationId="{00000000-0000-0000-0000-000000000000}"/>
          </ac:spMkLst>
        </pc:spChg>
      </pc:sldChg>
      <pc:sldChg chg="modSp mod">
        <pc:chgData name="Maria Rebecchi" userId="6d2c51c0-67f2-41d7-8ddf-67ab0cea2dbf" providerId="ADAL" clId="{60F79B61-4AD7-4CE5-9D8C-8D9113C09C76}" dt="2021-11-09T18:59:48.757" v="347"/>
        <pc:sldMkLst>
          <pc:docMk/>
          <pc:sldMk cId="355607324" sldId="373"/>
        </pc:sldMkLst>
        <pc:spChg chg="mod">
          <ac:chgData name="Maria Rebecchi" userId="6d2c51c0-67f2-41d7-8ddf-67ab0cea2dbf" providerId="ADAL" clId="{60F79B61-4AD7-4CE5-9D8C-8D9113C09C76}" dt="2021-11-09T18:59:48.757" v="347"/>
          <ac:spMkLst>
            <pc:docMk/>
            <pc:sldMk cId="355607324" sldId="373"/>
            <ac:spMk id="2" creationId="{00000000-0000-0000-0000-000000000000}"/>
          </ac:spMkLst>
        </pc:spChg>
      </pc:sldChg>
      <pc:sldChg chg="addSp delSp modSp add mod">
        <pc:chgData name="Maria Rebecchi" userId="6d2c51c0-67f2-41d7-8ddf-67ab0cea2dbf" providerId="ADAL" clId="{60F79B61-4AD7-4CE5-9D8C-8D9113C09C76}" dt="2021-11-09T18:52:57.236" v="170" actId="114"/>
        <pc:sldMkLst>
          <pc:docMk/>
          <pc:sldMk cId="975384155" sldId="377"/>
        </pc:sldMkLst>
        <pc:spChg chg="mod">
          <ac:chgData name="Maria Rebecchi" userId="6d2c51c0-67f2-41d7-8ddf-67ab0cea2dbf" providerId="ADAL" clId="{60F79B61-4AD7-4CE5-9D8C-8D9113C09C76}" dt="2021-11-09T18:52:57.236" v="170" actId="114"/>
          <ac:spMkLst>
            <pc:docMk/>
            <pc:sldMk cId="975384155" sldId="377"/>
            <ac:spMk id="2" creationId="{00000000-0000-0000-0000-000000000000}"/>
          </ac:spMkLst>
        </pc:spChg>
        <pc:spChg chg="del mod">
          <ac:chgData name="Maria Rebecchi" userId="6d2c51c0-67f2-41d7-8ddf-67ab0cea2dbf" providerId="ADAL" clId="{60F79B61-4AD7-4CE5-9D8C-8D9113C09C76}" dt="2021-11-09T18:24:25.190" v="51" actId="478"/>
          <ac:spMkLst>
            <pc:docMk/>
            <pc:sldMk cId="975384155" sldId="377"/>
            <ac:spMk id="3" creationId="{00000000-0000-0000-0000-000000000000}"/>
          </ac:spMkLst>
        </pc:spChg>
        <pc:spChg chg="add mod">
          <ac:chgData name="Maria Rebecchi" userId="6d2c51c0-67f2-41d7-8ddf-67ab0cea2dbf" providerId="ADAL" clId="{60F79B61-4AD7-4CE5-9D8C-8D9113C09C76}" dt="2021-11-09T18:43:26.564" v="106" actId="20577"/>
          <ac:spMkLst>
            <pc:docMk/>
            <pc:sldMk cId="975384155" sldId="377"/>
            <ac:spMk id="7" creationId="{D70904E9-8D2D-4450-8E74-E49FCF220B43}"/>
          </ac:spMkLst>
        </pc:spChg>
        <pc:spChg chg="add del">
          <ac:chgData name="Maria Rebecchi" userId="6d2c51c0-67f2-41d7-8ddf-67ab0cea2dbf" providerId="ADAL" clId="{60F79B61-4AD7-4CE5-9D8C-8D9113C09C76}" dt="2021-11-09T18:24:54.640" v="55" actId="26606"/>
          <ac:spMkLst>
            <pc:docMk/>
            <pc:sldMk cId="975384155" sldId="377"/>
            <ac:spMk id="17" creationId="{79CBD3C9-4E66-426D-948E-7CF4778107E8}"/>
          </ac:spMkLst>
        </pc:spChg>
        <pc:spChg chg="add del">
          <ac:chgData name="Maria Rebecchi" userId="6d2c51c0-67f2-41d7-8ddf-67ab0cea2dbf" providerId="ADAL" clId="{60F79B61-4AD7-4CE5-9D8C-8D9113C09C76}" dt="2021-11-09T18:24:54.640" v="55" actId="26606"/>
          <ac:spMkLst>
            <pc:docMk/>
            <pc:sldMk cId="975384155" sldId="377"/>
            <ac:spMk id="19" creationId="{B086532B-5A3E-44A5-A0C2-22A0DB316C40}"/>
          </ac:spMkLst>
        </pc:spChg>
        <pc:spChg chg="add del">
          <ac:chgData name="Maria Rebecchi" userId="6d2c51c0-67f2-41d7-8ddf-67ab0cea2dbf" providerId="ADAL" clId="{60F79B61-4AD7-4CE5-9D8C-8D9113C09C76}" dt="2021-11-09T18:24:54.640" v="55" actId="26606"/>
          <ac:spMkLst>
            <pc:docMk/>
            <pc:sldMk cId="975384155" sldId="377"/>
            <ac:spMk id="24" creationId="{24AF37F0-1E8F-443E-AA28-4BC6348204B4}"/>
          </ac:spMkLst>
        </pc:spChg>
        <pc:spChg chg="add del">
          <ac:chgData name="Maria Rebecchi" userId="6d2c51c0-67f2-41d7-8ddf-67ab0cea2dbf" providerId="ADAL" clId="{60F79B61-4AD7-4CE5-9D8C-8D9113C09C76}" dt="2021-11-09T18:24:54.640" v="55" actId="26606"/>
          <ac:spMkLst>
            <pc:docMk/>
            <pc:sldMk cId="975384155" sldId="377"/>
            <ac:spMk id="26" creationId="{3DBE9D54-6250-40F2-A23A-F9CEBF5F9196}"/>
          </ac:spMkLst>
        </pc:spChg>
        <pc:graphicFrameChg chg="add del mod modGraphic">
          <ac:chgData name="Maria Rebecchi" userId="6d2c51c0-67f2-41d7-8ddf-67ab0cea2dbf" providerId="ADAL" clId="{60F79B61-4AD7-4CE5-9D8C-8D9113C09C76}" dt="2021-11-09T18:24:21.087" v="49"/>
          <ac:graphicFrameMkLst>
            <pc:docMk/>
            <pc:sldMk cId="975384155" sldId="377"/>
            <ac:graphicFrameMk id="4" creationId="{FE1926F2-E14A-4012-A465-A211B40FFA99}"/>
          </ac:graphicFrameMkLst>
        </pc:graphicFrameChg>
        <pc:graphicFrameChg chg="add del mod modGraphic">
          <ac:chgData name="Maria Rebecchi" userId="6d2c51c0-67f2-41d7-8ddf-67ab0cea2dbf" providerId="ADAL" clId="{60F79B61-4AD7-4CE5-9D8C-8D9113C09C76}" dt="2021-11-09T18:36:21.790" v="81" actId="478"/>
          <ac:graphicFrameMkLst>
            <pc:docMk/>
            <pc:sldMk cId="975384155" sldId="377"/>
            <ac:graphicFrameMk id="5" creationId="{B854970A-0EA6-4478-A718-5F4662EE0349}"/>
          </ac:graphicFrameMkLst>
        </pc:graphicFrameChg>
        <pc:picChg chg="del">
          <ac:chgData name="Maria Rebecchi" userId="6d2c51c0-67f2-41d7-8ddf-67ab0cea2dbf" providerId="ADAL" clId="{60F79B61-4AD7-4CE5-9D8C-8D9113C09C76}" dt="2021-11-09T18:24:22.856" v="50" actId="478"/>
          <ac:picMkLst>
            <pc:docMk/>
            <pc:sldMk cId="975384155" sldId="377"/>
            <ac:picMk id="14" creationId="{6420449A-86D4-44F0-A1AA-1C8803CCF74C}"/>
          </ac:picMkLst>
        </pc:picChg>
        <pc:cxnChg chg="add del">
          <ac:chgData name="Maria Rebecchi" userId="6d2c51c0-67f2-41d7-8ddf-67ab0cea2dbf" providerId="ADAL" clId="{60F79B61-4AD7-4CE5-9D8C-8D9113C09C76}" dt="2021-11-09T18:24:54.640" v="55" actId="26606"/>
          <ac:cxnSpMkLst>
            <pc:docMk/>
            <pc:sldMk cId="975384155" sldId="377"/>
            <ac:cxnSpMk id="28" creationId="{E46E6328-0D82-4747-8B39-60373321BB39}"/>
          </ac:cxnSpMkLst>
        </pc:cxnChg>
      </pc:sldChg>
      <pc:sldChg chg="del">
        <pc:chgData name="Maria Rebecchi" userId="6d2c51c0-67f2-41d7-8ddf-67ab0cea2dbf" providerId="ADAL" clId="{60F79B61-4AD7-4CE5-9D8C-8D9113C09C76}" dt="2021-11-09T18:21:19.574" v="14" actId="47"/>
        <pc:sldMkLst>
          <pc:docMk/>
          <pc:sldMk cId="1893341492" sldId="378"/>
        </pc:sldMkLst>
      </pc:sldChg>
      <pc:sldChg chg="del">
        <pc:chgData name="Maria Rebecchi" userId="6d2c51c0-67f2-41d7-8ddf-67ab0cea2dbf" providerId="ADAL" clId="{60F79B61-4AD7-4CE5-9D8C-8D9113C09C76}" dt="2021-11-09T18:21:23.858" v="16" actId="47"/>
        <pc:sldMkLst>
          <pc:docMk/>
          <pc:sldMk cId="2745398963" sldId="379"/>
        </pc:sldMkLst>
      </pc:sldChg>
      <pc:sldChg chg="modSp del mod">
        <pc:chgData name="Maria Rebecchi" userId="6d2c51c0-67f2-41d7-8ddf-67ab0cea2dbf" providerId="ADAL" clId="{60F79B61-4AD7-4CE5-9D8C-8D9113C09C76}" dt="2021-11-09T18:21:12.100" v="5" actId="47"/>
        <pc:sldMkLst>
          <pc:docMk/>
          <pc:sldMk cId="382329092" sldId="380"/>
        </pc:sldMkLst>
        <pc:graphicFrameChg chg="modGraphic">
          <ac:chgData name="Maria Rebecchi" userId="6d2c51c0-67f2-41d7-8ddf-67ab0cea2dbf" providerId="ADAL" clId="{60F79B61-4AD7-4CE5-9D8C-8D9113C09C76}" dt="2021-11-09T18:21:00.405" v="4" actId="207"/>
          <ac:graphicFrameMkLst>
            <pc:docMk/>
            <pc:sldMk cId="382329092" sldId="380"/>
            <ac:graphicFrameMk id="5" creationId="{A71E7DB2-1A88-41B6-B3A3-934940142315}"/>
          </ac:graphicFrameMkLst>
        </pc:graphicFrameChg>
      </pc:sldChg>
      <pc:sldChg chg="del">
        <pc:chgData name="Maria Rebecchi" userId="6d2c51c0-67f2-41d7-8ddf-67ab0cea2dbf" providerId="ADAL" clId="{60F79B61-4AD7-4CE5-9D8C-8D9113C09C76}" dt="2021-11-09T18:21:18.723" v="13" actId="47"/>
        <pc:sldMkLst>
          <pc:docMk/>
          <pc:sldMk cId="1975818958" sldId="381"/>
        </pc:sldMkLst>
      </pc:sldChg>
      <pc:sldChg chg="del">
        <pc:chgData name="Maria Rebecchi" userId="6d2c51c0-67f2-41d7-8ddf-67ab0cea2dbf" providerId="ADAL" clId="{60F79B61-4AD7-4CE5-9D8C-8D9113C09C76}" dt="2021-11-09T18:21:15.801" v="11" actId="47"/>
        <pc:sldMkLst>
          <pc:docMk/>
          <pc:sldMk cId="1952839402" sldId="382"/>
        </pc:sldMkLst>
      </pc:sldChg>
      <pc:sldChg chg="del">
        <pc:chgData name="Maria Rebecchi" userId="6d2c51c0-67f2-41d7-8ddf-67ab0cea2dbf" providerId="ADAL" clId="{60F79B61-4AD7-4CE5-9D8C-8D9113C09C76}" dt="2021-11-09T18:21:15.010" v="10" actId="47"/>
        <pc:sldMkLst>
          <pc:docMk/>
          <pc:sldMk cId="2880007513" sldId="383"/>
        </pc:sldMkLst>
      </pc:sldChg>
      <pc:sldChg chg="del">
        <pc:chgData name="Maria Rebecchi" userId="6d2c51c0-67f2-41d7-8ddf-67ab0cea2dbf" providerId="ADAL" clId="{60F79B61-4AD7-4CE5-9D8C-8D9113C09C76}" dt="2021-11-09T18:21:14.235" v="9" actId="47"/>
        <pc:sldMkLst>
          <pc:docMk/>
          <pc:sldMk cId="456885684" sldId="384"/>
        </pc:sldMkLst>
      </pc:sldChg>
      <pc:sldChg chg="del">
        <pc:chgData name="Maria Rebecchi" userId="6d2c51c0-67f2-41d7-8ddf-67ab0cea2dbf" providerId="ADAL" clId="{60F79B61-4AD7-4CE5-9D8C-8D9113C09C76}" dt="2021-11-09T18:21:13.672" v="8" actId="47"/>
        <pc:sldMkLst>
          <pc:docMk/>
          <pc:sldMk cId="959851145" sldId="3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76CF4C-17B5-4048-B1F9-E29861429688}"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15663-2CCD-48A6-88AE-6ECD10E776F3}" type="slidenum">
              <a:rPr lang="en-US" smtClean="0"/>
              <a:t>‹#›</a:t>
            </a:fld>
            <a:endParaRPr lang="en-US"/>
          </a:p>
        </p:txBody>
      </p:sp>
    </p:spTree>
    <p:extLst>
      <p:ext uri="{BB962C8B-B14F-4D97-AF65-F5344CB8AC3E}">
        <p14:creationId xmlns:p14="http://schemas.microsoft.com/office/powerpoint/2010/main" val="1214881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30115663-2CCD-48A6-88AE-6ECD10E776F3}" type="slidenum">
              <a:rPr lang="en-US" smtClean="0"/>
              <a:t>1</a:t>
            </a:fld>
            <a:endParaRPr lang="en-US"/>
          </a:p>
        </p:txBody>
      </p:sp>
    </p:spTree>
    <p:extLst>
      <p:ext uri="{BB962C8B-B14F-4D97-AF65-F5344CB8AC3E}">
        <p14:creationId xmlns:p14="http://schemas.microsoft.com/office/powerpoint/2010/main" val="2609679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Trang: To be eligible for the Governors' scholarship, the student must:</a:t>
            </a:r>
          </a:p>
          <a:p>
            <a:endParaRPr lang="en-US">
              <a:cs typeface="Calibri"/>
            </a:endParaRPr>
          </a:p>
          <a:p>
            <a:r>
              <a:rPr lang="en-US">
                <a:cs typeface="Calibri"/>
              </a:rPr>
              <a:t>Have a HS diploma or GED by  June 2022</a:t>
            </a:r>
          </a:p>
          <a:p>
            <a:r>
              <a:rPr lang="en-US">
                <a:cs typeface="Calibri"/>
              </a:rPr>
              <a:t>The student must have a minimum of a 2.0 cumulative GPA</a:t>
            </a:r>
          </a:p>
          <a:p>
            <a:r>
              <a:rPr lang="en-US">
                <a:cs typeface="Calibri"/>
              </a:rPr>
              <a:t>And must plan on enrolling at an eligible WA state college or university in Fall 2021</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lumMod val="65000"/>
                    <a:lumOff val="35000"/>
                  </a:schemeClr>
                </a:solidFill>
                <a:cs typeface="Calibri"/>
              </a:rPr>
              <a:t>Have resided in Washington state for at least 12 consecutive months prior to college enrollment – have to qualify for in-state tuition and state financial aid</a:t>
            </a:r>
          </a:p>
          <a:p>
            <a:r>
              <a:rPr lang="en-US">
                <a:cs typeface="Calibri"/>
              </a:rPr>
              <a:t>And they must file a FAFSA/WASFA </a:t>
            </a:r>
          </a:p>
          <a:p>
            <a:endParaRPr lang="en-US">
              <a:cs typeface="Calibri"/>
            </a:endParaRPr>
          </a:p>
          <a:p>
            <a:r>
              <a:rPr lang="en-US">
                <a:cs typeface="Calibri"/>
              </a:rPr>
              <a:t>In addition, the student must meet one of the following criteria</a:t>
            </a:r>
          </a:p>
          <a:p>
            <a:r>
              <a:rPr lang="en-US">
                <a:cs typeface="Calibri"/>
              </a:rPr>
              <a:t>They must be either:</a:t>
            </a:r>
          </a:p>
          <a:p>
            <a:pPr marL="914400" lvl="1" indent="-457200">
              <a:spcBef>
                <a:spcPct val="20000"/>
              </a:spcBef>
              <a:buFont typeface="Wingdings,Sans-Serif"/>
              <a:buChar char="§"/>
            </a:pPr>
            <a:r>
              <a:rPr lang="en-US"/>
              <a:t>Placed by a Washington </a:t>
            </a:r>
            <a:r>
              <a:rPr lang="en-US" b="1"/>
              <a:t>State</a:t>
            </a:r>
            <a:r>
              <a:rPr lang="en-US"/>
              <a:t> court order in any of the following living situations:</a:t>
            </a:r>
            <a:endParaRPr lang="en-US">
              <a:cs typeface="Calibri"/>
            </a:endParaRPr>
          </a:p>
          <a:p>
            <a:pPr marL="1371600" lvl="2" indent="-457200">
              <a:spcBef>
                <a:spcPct val="20000"/>
              </a:spcBef>
              <a:buFont typeface="Wingdings,Sans-Serif"/>
              <a:buChar char="v"/>
            </a:pPr>
            <a:r>
              <a:rPr lang="en-US"/>
              <a:t>Foster Care, Guardianship or Dependency Guardianship (non-relatives, relatives, residential/group care)</a:t>
            </a:r>
            <a:endParaRPr lang="en-US">
              <a:cs typeface="Calibri"/>
            </a:endParaRPr>
          </a:p>
          <a:p>
            <a:pPr marL="914400" lvl="1" indent="-457200">
              <a:spcBef>
                <a:spcPct val="20000"/>
              </a:spcBef>
              <a:buFont typeface="Wingdings,Sans-Serif"/>
              <a:buChar char="§"/>
            </a:pPr>
            <a:r>
              <a:rPr lang="en-US"/>
              <a:t>Placed in </a:t>
            </a:r>
            <a:r>
              <a:rPr lang="en-US" b="1"/>
              <a:t>federal</a:t>
            </a:r>
            <a:r>
              <a:rPr lang="en-US"/>
              <a:t>ly-recognized care (private nonprofit agency in Washington state),  classified as unaccompanied minor and rendered legal permanent residency in the United States</a:t>
            </a:r>
            <a:endParaRPr lang="en-US">
              <a:cs typeface="Calibri"/>
            </a:endParaRPr>
          </a:p>
          <a:p>
            <a:pPr marL="914400" lvl="1" indent="-457200">
              <a:spcBef>
                <a:spcPct val="20000"/>
              </a:spcBef>
              <a:buFont typeface="Wingdings,Sans-Serif"/>
              <a:buChar char="§"/>
            </a:pPr>
            <a:r>
              <a:rPr lang="en-US"/>
              <a:t>Placed under a dependency </a:t>
            </a:r>
            <a:r>
              <a:rPr lang="en-US" b="1"/>
              <a:t>tribal</a:t>
            </a:r>
            <a:r>
              <a:rPr lang="en-US"/>
              <a:t> court order outside of your home</a:t>
            </a:r>
          </a:p>
        </p:txBody>
      </p:sp>
      <p:sp>
        <p:nvSpPr>
          <p:cNvPr id="4" name="Slide Number Placeholder 3"/>
          <p:cNvSpPr>
            <a:spLocks noGrp="1"/>
          </p:cNvSpPr>
          <p:nvPr>
            <p:ph type="sldNum" sz="quarter" idx="10"/>
          </p:nvPr>
        </p:nvSpPr>
        <p:spPr/>
        <p:txBody>
          <a:bodyPr/>
          <a:lstStyle/>
          <a:p>
            <a:fld id="{B5AC530E-5D1B-4F72-9DE8-2B2A800EE9CD}" type="slidenum">
              <a:rPr lang="en-US" smtClean="0"/>
              <a:t>12</a:t>
            </a:fld>
            <a:endParaRPr lang="en-US"/>
          </a:p>
        </p:txBody>
      </p:sp>
    </p:spTree>
    <p:extLst>
      <p:ext uri="{BB962C8B-B14F-4D97-AF65-F5344CB8AC3E}">
        <p14:creationId xmlns:p14="http://schemas.microsoft.com/office/powerpoint/2010/main" val="3942404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Trang: To be eligible for the Governors' scholarship, the student must:</a:t>
            </a:r>
          </a:p>
          <a:p>
            <a:endParaRPr lang="en-US">
              <a:cs typeface="Calibri"/>
            </a:endParaRPr>
          </a:p>
          <a:p>
            <a:r>
              <a:rPr lang="en-US">
                <a:cs typeface="Calibri"/>
              </a:rPr>
              <a:t>Have a HS diploma or GED by  June 2022</a:t>
            </a:r>
          </a:p>
          <a:p>
            <a:r>
              <a:rPr lang="en-US">
                <a:cs typeface="Calibri"/>
              </a:rPr>
              <a:t>The student must have a minimum of a 2.0 cumulative GPA</a:t>
            </a:r>
          </a:p>
          <a:p>
            <a:r>
              <a:rPr lang="en-US">
                <a:cs typeface="Calibri"/>
              </a:rPr>
              <a:t>And must plan on enrolling at an eligible WA state college or university in Fall 2021</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lumMod val="65000"/>
                    <a:lumOff val="35000"/>
                  </a:schemeClr>
                </a:solidFill>
                <a:cs typeface="Calibri"/>
              </a:rPr>
              <a:t>Have resided in Washington state for at least 12 consecutive months prior to college enrollment – have to qualify for in-state tuition and state financial aid</a:t>
            </a:r>
          </a:p>
          <a:p>
            <a:r>
              <a:rPr lang="en-US">
                <a:cs typeface="Calibri"/>
              </a:rPr>
              <a:t>And they must file a FAFSA/WASFA </a:t>
            </a:r>
          </a:p>
          <a:p>
            <a:endParaRPr lang="en-US">
              <a:cs typeface="Calibri"/>
            </a:endParaRPr>
          </a:p>
          <a:p>
            <a:r>
              <a:rPr lang="en-US">
                <a:cs typeface="Calibri"/>
              </a:rPr>
              <a:t>In addition, the student must meet one of the following criteria</a:t>
            </a:r>
          </a:p>
          <a:p>
            <a:r>
              <a:rPr lang="en-US">
                <a:cs typeface="Calibri"/>
              </a:rPr>
              <a:t>They must be either:</a:t>
            </a:r>
          </a:p>
          <a:p>
            <a:pPr marL="914400" lvl="1" indent="-457200">
              <a:spcBef>
                <a:spcPct val="20000"/>
              </a:spcBef>
              <a:buFont typeface="Wingdings,Sans-Serif"/>
              <a:buChar char="§"/>
            </a:pPr>
            <a:r>
              <a:rPr lang="en-US"/>
              <a:t>Placed by a Washington </a:t>
            </a:r>
            <a:r>
              <a:rPr lang="en-US" b="1"/>
              <a:t>State</a:t>
            </a:r>
            <a:r>
              <a:rPr lang="en-US"/>
              <a:t> court order in any of the following living situations:</a:t>
            </a:r>
            <a:endParaRPr lang="en-US">
              <a:cs typeface="Calibri"/>
            </a:endParaRPr>
          </a:p>
          <a:p>
            <a:pPr marL="1371600" lvl="2" indent="-457200">
              <a:spcBef>
                <a:spcPct val="20000"/>
              </a:spcBef>
              <a:buFont typeface="Wingdings,Sans-Serif"/>
              <a:buChar char="v"/>
            </a:pPr>
            <a:r>
              <a:rPr lang="en-US"/>
              <a:t>Foster Care, Guardianship or Dependency Guardianship (non-relatives, relatives, residential/group care)</a:t>
            </a:r>
            <a:endParaRPr lang="en-US">
              <a:cs typeface="Calibri"/>
            </a:endParaRPr>
          </a:p>
          <a:p>
            <a:pPr marL="914400" lvl="1" indent="-457200">
              <a:spcBef>
                <a:spcPct val="20000"/>
              </a:spcBef>
              <a:buFont typeface="Wingdings,Sans-Serif"/>
              <a:buChar char="§"/>
            </a:pPr>
            <a:r>
              <a:rPr lang="en-US"/>
              <a:t>Placed in </a:t>
            </a:r>
            <a:r>
              <a:rPr lang="en-US" b="1"/>
              <a:t>federal</a:t>
            </a:r>
            <a:r>
              <a:rPr lang="en-US"/>
              <a:t>ly-recognized care (private nonprofit agency in Washington state),  classified as unaccompanied minor and rendered legal permanent residency in the United States</a:t>
            </a:r>
            <a:endParaRPr lang="en-US">
              <a:cs typeface="Calibri"/>
            </a:endParaRPr>
          </a:p>
          <a:p>
            <a:pPr marL="914400" lvl="1" indent="-457200">
              <a:spcBef>
                <a:spcPct val="20000"/>
              </a:spcBef>
              <a:buFont typeface="Wingdings,Sans-Serif"/>
              <a:buChar char="§"/>
            </a:pPr>
            <a:r>
              <a:rPr lang="en-US"/>
              <a:t>Placed under a dependency </a:t>
            </a:r>
            <a:r>
              <a:rPr lang="en-US" b="1"/>
              <a:t>tribal</a:t>
            </a:r>
            <a:r>
              <a:rPr lang="en-US"/>
              <a:t> court order outside of your home</a:t>
            </a:r>
          </a:p>
        </p:txBody>
      </p:sp>
      <p:sp>
        <p:nvSpPr>
          <p:cNvPr id="4" name="Slide Number Placeholder 3"/>
          <p:cNvSpPr>
            <a:spLocks noGrp="1"/>
          </p:cNvSpPr>
          <p:nvPr>
            <p:ph type="sldNum" sz="quarter" idx="10"/>
          </p:nvPr>
        </p:nvSpPr>
        <p:spPr/>
        <p:txBody>
          <a:bodyPr/>
          <a:lstStyle/>
          <a:p>
            <a:fld id="{B5AC530E-5D1B-4F72-9DE8-2B2A800EE9CD}" type="slidenum">
              <a:rPr lang="en-US" smtClean="0"/>
              <a:t>13</a:t>
            </a:fld>
            <a:endParaRPr lang="en-US"/>
          </a:p>
        </p:txBody>
      </p:sp>
    </p:spTree>
    <p:extLst>
      <p:ext uri="{BB962C8B-B14F-4D97-AF65-F5344CB8AC3E}">
        <p14:creationId xmlns:p14="http://schemas.microsoft.com/office/powerpoint/2010/main" val="837795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Maria</a:t>
            </a:r>
            <a:endParaRPr lang="en-US"/>
          </a:p>
          <a:p>
            <a:r>
              <a:rPr lang="en-US">
                <a:cs typeface="Calibri"/>
              </a:rPr>
              <a:t>Students are eligible for the MLK scholarship if they meet the following requirements,</a:t>
            </a:r>
            <a:endParaRPr lang="en-US"/>
          </a:p>
          <a:p>
            <a:endParaRPr lang="en-US">
              <a:cs typeface="Calibri"/>
            </a:endParaRPr>
          </a:p>
          <a:p>
            <a:r>
              <a:rPr lang="en-US">
                <a:cs typeface="Calibri"/>
              </a:rPr>
              <a:t>Students must be a high school senior, on track to graduate by June 2022</a:t>
            </a:r>
          </a:p>
          <a:p>
            <a:r>
              <a:rPr lang="en-US">
                <a:cs typeface="Calibri"/>
              </a:rPr>
              <a:t>The student must be a resident of or attend schools in one of the following zip codes on the slide</a:t>
            </a:r>
          </a:p>
          <a:p>
            <a:r>
              <a:rPr lang="en-US">
                <a:cs typeface="Calibri"/>
              </a:rPr>
              <a:t>The scholarship is limited to students from ethnic or racial groups that are underrepresented in higher education, inclusive of the following groups:</a:t>
            </a:r>
          </a:p>
          <a:p>
            <a:r>
              <a:rPr lang="en-US">
                <a:cs typeface="Calibri"/>
              </a:rPr>
              <a:t>Students who identify as: American Indian or Alaska native, Asian, specifically students who are </a:t>
            </a:r>
            <a:r>
              <a:rPr lang="en-US" err="1">
                <a:cs typeface="Calibri"/>
              </a:rPr>
              <a:t>cambodian</a:t>
            </a:r>
            <a:r>
              <a:rPr lang="en-US">
                <a:cs typeface="Calibri"/>
              </a:rPr>
              <a:t>, </a:t>
            </a:r>
            <a:r>
              <a:rPr lang="en-US" err="1">
                <a:cs typeface="Calibri"/>
              </a:rPr>
              <a:t>filipino</a:t>
            </a:r>
            <a:r>
              <a:rPr lang="en-US">
                <a:cs typeface="Calibri"/>
              </a:rPr>
              <a:t>, </a:t>
            </a:r>
            <a:r>
              <a:rPr lang="en-US" err="1">
                <a:cs typeface="Calibri"/>
              </a:rPr>
              <a:t>laotion</a:t>
            </a:r>
            <a:r>
              <a:rPr lang="en-US">
                <a:cs typeface="Calibri"/>
              </a:rPr>
              <a:t> or </a:t>
            </a:r>
            <a:r>
              <a:rPr lang="en-US" err="1">
                <a:cs typeface="Calibri"/>
              </a:rPr>
              <a:t>vietnamese</a:t>
            </a:r>
            <a:r>
              <a:rPr lang="en-US">
                <a:cs typeface="Calibri"/>
              </a:rPr>
              <a:t>, students who are of </a:t>
            </a:r>
            <a:r>
              <a:rPr lang="en-US" err="1">
                <a:cs typeface="Calibri"/>
              </a:rPr>
              <a:t>african</a:t>
            </a:r>
            <a:r>
              <a:rPr lang="en-US">
                <a:cs typeface="Calibri"/>
              </a:rPr>
              <a:t> descent or are black, students who are Hispanic, or students who are pacific islander or multi racial</a:t>
            </a:r>
          </a:p>
          <a:p>
            <a:endParaRPr lang="en-US">
              <a:cs typeface="Calibri"/>
            </a:endParaRPr>
          </a:p>
          <a:p>
            <a:r>
              <a:rPr lang="en-US">
                <a:cs typeface="Calibri"/>
              </a:rPr>
              <a:t>The minimum GPA requirement is a cumulative GPA of 2.5</a:t>
            </a:r>
          </a:p>
          <a:p>
            <a:r>
              <a:rPr lang="en-US">
                <a:cs typeface="Calibri"/>
              </a:rPr>
              <a:t>And the student must enroll at a not-for-profit, accredited college or university anywhere nationwide</a:t>
            </a:r>
          </a:p>
          <a:p>
            <a:endParaRPr lang="en-US">
              <a:cs typeface="Calibri"/>
            </a:endParaRPr>
          </a:p>
          <a:p>
            <a:r>
              <a:rPr lang="en-US">
                <a:cs typeface="Calibri"/>
              </a:rPr>
              <a:t>Students must file either a FAFSA or WASFA</a:t>
            </a:r>
          </a:p>
          <a:p>
            <a:r>
              <a:rPr lang="en-US">
                <a:cs typeface="Calibri"/>
              </a:rPr>
              <a:t>And meet the income requirements, outlined on our website</a:t>
            </a:r>
          </a:p>
          <a:p>
            <a:pPr marL="914400" lvl="1" indent="-457200">
              <a:spcBef>
                <a:spcPct val="20000"/>
              </a:spcBef>
              <a:buFont typeface="Wingdings,Sans-Serif"/>
              <a:buChar char="§"/>
            </a:pPr>
            <a:endParaRPr lang="en-US"/>
          </a:p>
        </p:txBody>
      </p:sp>
      <p:sp>
        <p:nvSpPr>
          <p:cNvPr id="4" name="Slide Number Placeholder 3"/>
          <p:cNvSpPr>
            <a:spLocks noGrp="1"/>
          </p:cNvSpPr>
          <p:nvPr>
            <p:ph type="sldNum" sz="quarter" idx="10"/>
          </p:nvPr>
        </p:nvSpPr>
        <p:spPr/>
        <p:txBody>
          <a:bodyPr/>
          <a:lstStyle/>
          <a:p>
            <a:fld id="{B5AC530E-5D1B-4F72-9DE8-2B2A800EE9CD}" type="slidenum">
              <a:rPr lang="en-US" smtClean="0"/>
              <a:t>14</a:t>
            </a:fld>
            <a:endParaRPr lang="en-US"/>
          </a:p>
        </p:txBody>
      </p:sp>
    </p:spTree>
    <p:extLst>
      <p:ext uri="{BB962C8B-B14F-4D97-AF65-F5344CB8AC3E}">
        <p14:creationId xmlns:p14="http://schemas.microsoft.com/office/powerpoint/2010/main" val="3435114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Trang</a:t>
            </a:r>
            <a:endParaRPr lang="en-US"/>
          </a:p>
          <a:p>
            <a:r>
              <a:rPr lang="en-US">
                <a:cs typeface="Calibri"/>
              </a:rPr>
              <a:t>Now we will discuss how reviewers get to know students and evaluate their needs</a:t>
            </a:r>
            <a:endParaRPr lang="en-US"/>
          </a:p>
        </p:txBody>
      </p:sp>
      <p:sp>
        <p:nvSpPr>
          <p:cNvPr id="4" name="Slide Number Placeholder 3"/>
          <p:cNvSpPr>
            <a:spLocks noGrp="1"/>
          </p:cNvSpPr>
          <p:nvPr>
            <p:ph type="sldNum" sz="quarter" idx="5"/>
          </p:nvPr>
        </p:nvSpPr>
        <p:spPr/>
        <p:txBody>
          <a:bodyPr/>
          <a:lstStyle/>
          <a:p>
            <a:fld id="{B5AC530E-5D1B-4F72-9DE8-2B2A800EE9CD}" type="slidenum">
              <a:rPr lang="en-US" smtClean="0"/>
              <a:t>15</a:t>
            </a:fld>
            <a:endParaRPr lang="en-US"/>
          </a:p>
        </p:txBody>
      </p:sp>
    </p:spTree>
    <p:extLst>
      <p:ext uri="{BB962C8B-B14F-4D97-AF65-F5344CB8AC3E}">
        <p14:creationId xmlns:p14="http://schemas.microsoft.com/office/powerpoint/2010/main" val="2275292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Trang</a:t>
            </a:r>
          </a:p>
          <a:p>
            <a:r>
              <a:rPr lang="en-US">
                <a:cs typeface="Calibri"/>
              </a:rPr>
              <a:t>What pieces do reviewers see when evaluating students?</a:t>
            </a:r>
          </a:p>
          <a:p>
            <a:endParaRPr lang="en-US">
              <a:cs typeface="Calibri"/>
            </a:endParaRPr>
          </a:p>
          <a:p>
            <a:r>
              <a:rPr lang="en-US">
                <a:cs typeface="Calibri"/>
              </a:rPr>
              <a:t>Reviewers are asked to evaluate a student wholistically.  We provide reviewers with the following application materials and ask the evaluators to look for the items on the previous slide that Maria discussed. So reviewers look at the student's …</a:t>
            </a:r>
          </a:p>
          <a:p>
            <a:pPr marL="457200" lvl="1" indent="0">
              <a:spcBef>
                <a:spcPct val="20000"/>
              </a:spcBef>
              <a:buFont typeface="Wingdings,Sans-Serif"/>
              <a:buNone/>
            </a:pPr>
            <a:endParaRPr lang="en-US"/>
          </a:p>
        </p:txBody>
      </p:sp>
      <p:sp>
        <p:nvSpPr>
          <p:cNvPr id="4" name="Slide Number Placeholder 3"/>
          <p:cNvSpPr>
            <a:spLocks noGrp="1"/>
          </p:cNvSpPr>
          <p:nvPr>
            <p:ph type="sldNum" sz="quarter" idx="10"/>
          </p:nvPr>
        </p:nvSpPr>
        <p:spPr/>
        <p:txBody>
          <a:bodyPr/>
          <a:lstStyle/>
          <a:p>
            <a:fld id="{B5AC530E-5D1B-4F72-9DE8-2B2A800EE9CD}" type="slidenum">
              <a:rPr lang="en-US" smtClean="0"/>
              <a:t>16</a:t>
            </a:fld>
            <a:endParaRPr lang="en-US"/>
          </a:p>
        </p:txBody>
      </p:sp>
    </p:spTree>
    <p:extLst>
      <p:ext uri="{BB962C8B-B14F-4D97-AF65-F5344CB8AC3E}">
        <p14:creationId xmlns:p14="http://schemas.microsoft.com/office/powerpoint/2010/main" val="4014989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addition to the prompts, students also have the opportunity to provide additional details about themselves in the activities, academic and family and/or supporting adult sections of the applications.</a:t>
            </a:r>
          </a:p>
          <a:p>
            <a:endParaRPr lang="en-US">
              <a:cs typeface="Calibri"/>
            </a:endParaRPr>
          </a:p>
          <a:p>
            <a:r>
              <a:rPr lang="en-US">
                <a:cs typeface="Calibri"/>
              </a:rPr>
              <a:t>In the activities section, we want to know about how the student contribute to their community.  By community, this is all defined by the student, we don’t have any limitations to how students could define their community. This could be supporting their family, or in their school, place of worship, or any other community they consider themselves to be a part of. We want to know why the student chose to participate in their community, and what did they learn about themselves or others in these experiences.</a:t>
            </a:r>
          </a:p>
          <a:p>
            <a:endParaRPr lang="en-US">
              <a:cs typeface="Calibri"/>
            </a:endParaRPr>
          </a:p>
          <a:p>
            <a:r>
              <a:rPr lang="en-US">
                <a:cs typeface="Calibri"/>
              </a:rPr>
              <a:t>The other two questions are optional, but are helpful for CSF to coordinate future support the student may need while in college. So the student can talk about any special accommodations or support services they may need in the academic section, and detail any additional circumstances their family may be experiencing in the family/supporting adult information section. Students can share as much as they are comfortable sharing about any circumstances we should consider, for example: loss of job in the family, housing or food instability, lack of transportation, health concerns, etc. This information is really helpful for us to ensure the student has all the support they need to ensure their success.</a:t>
            </a:r>
          </a:p>
          <a:p>
            <a:pPr marL="457200" lvl="1" indent="0">
              <a:spcBef>
                <a:spcPct val="20000"/>
              </a:spcBef>
              <a:buFont typeface="Wingdings,Sans-Serif"/>
              <a:buNone/>
            </a:pPr>
            <a:endParaRPr lang="en-US"/>
          </a:p>
        </p:txBody>
      </p:sp>
      <p:sp>
        <p:nvSpPr>
          <p:cNvPr id="4" name="Slide Number Placeholder 3"/>
          <p:cNvSpPr>
            <a:spLocks noGrp="1"/>
          </p:cNvSpPr>
          <p:nvPr>
            <p:ph type="sldNum" sz="quarter" idx="10"/>
          </p:nvPr>
        </p:nvSpPr>
        <p:spPr/>
        <p:txBody>
          <a:bodyPr/>
          <a:lstStyle/>
          <a:p>
            <a:fld id="{B5AC530E-5D1B-4F72-9DE8-2B2A800EE9CD}" type="slidenum">
              <a:rPr lang="en-US" smtClean="0"/>
              <a:t>17</a:t>
            </a:fld>
            <a:endParaRPr lang="en-US"/>
          </a:p>
        </p:txBody>
      </p:sp>
    </p:spTree>
    <p:extLst>
      <p:ext uri="{BB962C8B-B14F-4D97-AF65-F5344CB8AC3E}">
        <p14:creationId xmlns:p14="http://schemas.microsoft.com/office/powerpoint/2010/main" val="439325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Maria</a:t>
            </a:r>
            <a:endParaRPr lang="en-US"/>
          </a:p>
          <a:p>
            <a:r>
              <a:rPr lang="en-US">
                <a:cs typeface="Calibri"/>
              </a:rPr>
              <a:t>Students are able to showcase who they are through the essay prompts. The following essay prompts are for the L1000, Governors' and MLK scholarships, so students who are eligible for all three scholarships can use the same responses for each application.</a:t>
            </a:r>
            <a:endParaRPr lang="en-US"/>
          </a:p>
          <a:p>
            <a:endParaRPr lang="en-US">
              <a:cs typeface="Calibri"/>
            </a:endParaRPr>
          </a:p>
          <a:p>
            <a:r>
              <a:rPr lang="en-US">
                <a:cs typeface="Calibri"/>
              </a:rPr>
              <a:t>Let me take a second to go over the essay prompts:</a:t>
            </a:r>
          </a:p>
          <a:p>
            <a:endParaRPr lang="en-US">
              <a:cs typeface="Calibri"/>
            </a:endParaRPr>
          </a:p>
          <a:p>
            <a:r>
              <a:rPr lang="en-US">
                <a:cs typeface="Calibri"/>
              </a:rPr>
              <a:t>The first essay prompt  really interested in getting to know what the students goals are, how higher education supports their goals and what they have done to prepare so far to accomplish their goals.</a:t>
            </a:r>
          </a:p>
          <a:p>
            <a:endParaRPr lang="en-US">
              <a:cs typeface="Calibri"/>
            </a:endParaRPr>
          </a:p>
          <a:p>
            <a:r>
              <a:rPr lang="en-US">
                <a:cs typeface="Calibri"/>
              </a:rPr>
              <a:t>The second essay prompt looks for students to reflect on a strength that may help the student in achieving their goals, and a personal vulnerability that may get in the way of their success. We also want to hear how the student plans to address their personal vulnerability as well in the context of their college and career goals.</a:t>
            </a:r>
          </a:p>
          <a:p>
            <a:endParaRPr lang="en-US">
              <a:cs typeface="Calibri"/>
            </a:endParaRPr>
          </a:p>
          <a:p>
            <a:r>
              <a:rPr lang="en-US">
                <a:cs typeface="Calibri"/>
              </a:rPr>
              <a:t>The third prompt is looking at how students seek support or guidance, and detailing when they sought the support or guidance from a living person. We also want to look at if their support person didn't have the answers they needed, what would the student do next. </a:t>
            </a:r>
          </a:p>
          <a:p>
            <a:endParaRPr lang="en-US">
              <a:cs typeface="Calibri"/>
            </a:endParaRPr>
          </a:p>
          <a:p>
            <a:r>
              <a:rPr lang="en-US">
                <a:cs typeface="Calibri"/>
              </a:rPr>
              <a:t>The last essay asks the student to describe a challenge they’ve experienced, and how did they deal with it. The second part of the question asks how did dealing with the challenge shape the student, what did the student learn from this challenge, and has this experience influenced  any of their future goals.</a:t>
            </a:r>
            <a:endParaRPr lang="en-US"/>
          </a:p>
        </p:txBody>
      </p:sp>
      <p:sp>
        <p:nvSpPr>
          <p:cNvPr id="4" name="Slide Number Placeholder 3"/>
          <p:cNvSpPr>
            <a:spLocks noGrp="1"/>
          </p:cNvSpPr>
          <p:nvPr>
            <p:ph type="sldNum" sz="quarter" idx="10"/>
          </p:nvPr>
        </p:nvSpPr>
        <p:spPr/>
        <p:txBody>
          <a:bodyPr/>
          <a:lstStyle/>
          <a:p>
            <a:fld id="{B5AC530E-5D1B-4F72-9DE8-2B2A800EE9CD}" type="slidenum">
              <a:rPr lang="en-US" smtClean="0"/>
              <a:t>18</a:t>
            </a:fld>
            <a:endParaRPr lang="en-US"/>
          </a:p>
        </p:txBody>
      </p:sp>
    </p:spTree>
    <p:extLst>
      <p:ext uri="{BB962C8B-B14F-4D97-AF65-F5344CB8AC3E}">
        <p14:creationId xmlns:p14="http://schemas.microsoft.com/office/powerpoint/2010/main" val="294660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spcBef>
                <a:spcPct val="20000"/>
              </a:spcBef>
              <a:buFont typeface="Wingdings,Sans-Serif"/>
              <a:buNone/>
            </a:pPr>
            <a:endParaRPr lang="en-US"/>
          </a:p>
        </p:txBody>
      </p:sp>
      <p:sp>
        <p:nvSpPr>
          <p:cNvPr id="4" name="Slide Number Placeholder 3"/>
          <p:cNvSpPr>
            <a:spLocks noGrp="1"/>
          </p:cNvSpPr>
          <p:nvPr>
            <p:ph type="sldNum" sz="quarter" idx="10"/>
          </p:nvPr>
        </p:nvSpPr>
        <p:spPr/>
        <p:txBody>
          <a:bodyPr/>
          <a:lstStyle/>
          <a:p>
            <a:fld id="{B5AC530E-5D1B-4F72-9DE8-2B2A800EE9CD}" type="slidenum">
              <a:rPr lang="en-US" smtClean="0"/>
              <a:t>19</a:t>
            </a:fld>
            <a:endParaRPr lang="en-US"/>
          </a:p>
        </p:txBody>
      </p:sp>
    </p:spTree>
    <p:extLst>
      <p:ext uri="{BB962C8B-B14F-4D97-AF65-F5344CB8AC3E}">
        <p14:creationId xmlns:p14="http://schemas.microsoft.com/office/powerpoint/2010/main" val="216607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lumMod val="75000"/>
                    <a:lumOff val="25000"/>
                  </a:schemeClr>
                </a:solidFill>
                <a:cs typeface="Calibri"/>
              </a:rPr>
              <a:t>Trang:</a:t>
            </a:r>
          </a:p>
          <a:p>
            <a:r>
              <a:rPr lang="en-US">
                <a:solidFill>
                  <a:schemeClr val="tx1">
                    <a:lumMod val="75000"/>
                    <a:lumOff val="25000"/>
                  </a:schemeClr>
                </a:solidFill>
                <a:cs typeface="Calibri"/>
              </a:rPr>
              <a:t>Lastly, we want to share some essay tips for the essay prompts we discussed earlier for you to share with your students. The four essays are a minimum of 500 words required, and we strongly recommend the students do each of the following to ensure a successful essay</a:t>
            </a:r>
          </a:p>
          <a:p>
            <a:endParaRPr lang="en-US"/>
          </a:p>
          <a:p>
            <a:r>
              <a:rPr lang="en-US"/>
              <a:t>Is there a focus (central idea), that is sustained with examples, details, descriptions (each paragraph supports/expands thesis), can they connect goals to career, to preparation, complete sentences, are paragraphs connected to each other and to main idea? Does it make sense as a whole?</a:t>
            </a:r>
          </a:p>
          <a:p>
            <a:endParaRPr lang="en-US"/>
          </a:p>
          <a:p>
            <a:pPr marL="457200" lvl="1" indent="0">
              <a:spcBef>
                <a:spcPct val="20000"/>
              </a:spcBef>
              <a:buFont typeface="Wingdings,Sans-Serif"/>
              <a:buNone/>
            </a:pPr>
            <a:endParaRPr lang="en-US"/>
          </a:p>
        </p:txBody>
      </p:sp>
      <p:sp>
        <p:nvSpPr>
          <p:cNvPr id="4" name="Slide Number Placeholder 3"/>
          <p:cNvSpPr>
            <a:spLocks noGrp="1"/>
          </p:cNvSpPr>
          <p:nvPr>
            <p:ph type="sldNum" sz="quarter" idx="10"/>
          </p:nvPr>
        </p:nvSpPr>
        <p:spPr/>
        <p:txBody>
          <a:bodyPr/>
          <a:lstStyle/>
          <a:p>
            <a:fld id="{B5AC530E-5D1B-4F72-9DE8-2B2A800EE9CD}" type="slidenum">
              <a:rPr lang="en-US" smtClean="0"/>
              <a:t>20</a:t>
            </a:fld>
            <a:endParaRPr lang="en-US"/>
          </a:p>
        </p:txBody>
      </p:sp>
    </p:spTree>
    <p:extLst>
      <p:ext uri="{BB962C8B-B14F-4D97-AF65-F5344CB8AC3E}">
        <p14:creationId xmlns:p14="http://schemas.microsoft.com/office/powerpoint/2010/main" val="2645485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Maria</a:t>
            </a:r>
            <a:endParaRPr lang="en-US"/>
          </a:p>
          <a:p>
            <a:r>
              <a:rPr lang="en-US">
                <a:cs typeface="Calibri"/>
              </a:rPr>
              <a:t>Now we will discuss what happens after submission for all four scholarship programs</a:t>
            </a:r>
            <a:endParaRPr lang="en-US"/>
          </a:p>
          <a:p>
            <a:endParaRPr lang="en-US">
              <a:cs typeface="Calibri"/>
            </a:endParaRPr>
          </a:p>
          <a:p>
            <a:pPr marL="285750" indent="-285750">
              <a:spcBef>
                <a:spcPct val="20000"/>
              </a:spcBef>
              <a:buFont typeface="Wingdings,Sans-Serif"/>
              <a:buChar char="q"/>
            </a:pPr>
            <a:r>
              <a:rPr lang="en-US"/>
              <a:t>Selected scholars will be notified by April 15</a:t>
            </a:r>
            <a:endParaRPr lang="en-US">
              <a:cs typeface="Calibri"/>
            </a:endParaRPr>
          </a:p>
          <a:p>
            <a:pPr marL="285750" indent="-285750">
              <a:spcBef>
                <a:spcPct val="20000"/>
              </a:spcBef>
              <a:buFont typeface="Wingdings,Sans-Serif"/>
              <a:buChar char="q"/>
            </a:pPr>
            <a:r>
              <a:rPr lang="en-US"/>
              <a:t>Selected scholars will have to accept award by April 30 –failure to accept will result in a rescinded scholarship</a:t>
            </a:r>
            <a:endParaRPr lang="en-US">
              <a:cs typeface="Calibri"/>
            </a:endParaRPr>
          </a:p>
          <a:p>
            <a:pPr marL="742950" lvl="1" indent="-285750">
              <a:spcBef>
                <a:spcPct val="20000"/>
              </a:spcBef>
              <a:buFont typeface="Wingdings,Sans-Serif"/>
              <a:buChar char="q"/>
            </a:pPr>
            <a:r>
              <a:rPr lang="en-US"/>
              <a:t>You must submit your financial aid award letter to complete the awarding process</a:t>
            </a:r>
            <a:endParaRPr lang="en-US">
              <a:cs typeface="Calibri"/>
            </a:endParaRPr>
          </a:p>
          <a:p>
            <a:pPr marL="285750" indent="-285750">
              <a:spcBef>
                <a:spcPct val="20000"/>
              </a:spcBef>
              <a:buFont typeface="Wingdings,Sans-Serif"/>
              <a:buChar char="q"/>
            </a:pPr>
            <a:r>
              <a:rPr lang="en-US"/>
              <a:t>Selected scholars to attend an online orientation in May</a:t>
            </a:r>
            <a:endParaRPr lang="en-US">
              <a:cs typeface="Calibri"/>
            </a:endParaRPr>
          </a:p>
          <a:p>
            <a:pPr marL="457200" lvl="1" indent="0">
              <a:spcBef>
                <a:spcPct val="20000"/>
              </a:spcBef>
              <a:buFont typeface="Wingdings,Sans-Serif"/>
              <a:buNone/>
            </a:pPr>
            <a:endParaRPr lang="en-US"/>
          </a:p>
        </p:txBody>
      </p:sp>
      <p:sp>
        <p:nvSpPr>
          <p:cNvPr id="4" name="Slide Number Placeholder 3"/>
          <p:cNvSpPr>
            <a:spLocks noGrp="1"/>
          </p:cNvSpPr>
          <p:nvPr>
            <p:ph type="sldNum" sz="quarter" idx="10"/>
          </p:nvPr>
        </p:nvSpPr>
        <p:spPr/>
        <p:txBody>
          <a:bodyPr/>
          <a:lstStyle/>
          <a:p>
            <a:fld id="{B5AC530E-5D1B-4F72-9DE8-2B2A800EE9CD}" type="slidenum">
              <a:rPr lang="en-US" smtClean="0"/>
              <a:t>21</a:t>
            </a:fld>
            <a:endParaRPr lang="en-US"/>
          </a:p>
        </p:txBody>
      </p:sp>
    </p:spTree>
    <p:extLst>
      <p:ext uri="{BB962C8B-B14F-4D97-AF65-F5344CB8AC3E}">
        <p14:creationId xmlns:p14="http://schemas.microsoft.com/office/powerpoint/2010/main" val="303721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a:solidFill>
                  <a:srgbClr val="4A66AC"/>
                </a:solidFill>
              </a:rPr>
              <a:t>By the </a:t>
            </a:r>
            <a:r>
              <a:rPr lang="en-US" sz="1200">
                <a:solidFill>
                  <a:srgbClr val="4A66AC"/>
                </a:solidFill>
              </a:rPr>
              <a:t>end of </a:t>
            </a:r>
            <a:r>
              <a:rPr lang="en-US" sz="1200" spc="-5">
                <a:solidFill>
                  <a:srgbClr val="4A66AC"/>
                </a:solidFill>
              </a:rPr>
              <a:t>this presentation, </a:t>
            </a:r>
            <a:r>
              <a:rPr lang="en-US" sz="1200" spc="-10">
                <a:solidFill>
                  <a:srgbClr val="4A66AC"/>
                </a:solidFill>
              </a:rPr>
              <a:t>you </a:t>
            </a:r>
            <a:r>
              <a:rPr lang="en-US" sz="1200" spc="-5">
                <a:solidFill>
                  <a:srgbClr val="4A66AC"/>
                </a:solidFill>
              </a:rPr>
              <a:t>will</a:t>
            </a:r>
            <a:r>
              <a:rPr lang="en-US" sz="1200" spc="-55">
                <a:solidFill>
                  <a:srgbClr val="4A66AC"/>
                </a:solidFill>
              </a:rPr>
              <a:t> </a:t>
            </a:r>
            <a:r>
              <a:rPr lang="en-US" sz="1200" spc="-5">
                <a:solidFill>
                  <a:srgbClr val="4A66AC"/>
                </a:solidFill>
              </a:rPr>
              <a:t>know:</a:t>
            </a:r>
            <a:endParaRPr lang="en-US" sz="1200">
              <a:solidFill>
                <a:srgbClr val="4A66AC"/>
              </a:solidFill>
            </a:endParaRPr>
          </a:p>
          <a:p>
            <a:pPr marL="0" indent="0">
              <a:buNone/>
            </a:pPr>
            <a:endParaRPr lang="en-US">
              <a:cs typeface="Calibri"/>
            </a:endParaRPr>
          </a:p>
        </p:txBody>
      </p:sp>
      <p:sp>
        <p:nvSpPr>
          <p:cNvPr id="4" name="Slide Number Placeholder 3"/>
          <p:cNvSpPr>
            <a:spLocks noGrp="1"/>
          </p:cNvSpPr>
          <p:nvPr>
            <p:ph type="sldNum" sz="quarter" idx="5"/>
          </p:nvPr>
        </p:nvSpPr>
        <p:spPr/>
        <p:txBody>
          <a:bodyPr/>
          <a:lstStyle/>
          <a:p>
            <a:fld id="{30115663-2CCD-48A6-88AE-6ECD10E776F3}" type="slidenum">
              <a:rPr lang="en-US" smtClean="0"/>
              <a:t>3</a:t>
            </a:fld>
            <a:endParaRPr lang="en-US"/>
          </a:p>
        </p:txBody>
      </p:sp>
    </p:spTree>
    <p:extLst>
      <p:ext uri="{BB962C8B-B14F-4D97-AF65-F5344CB8AC3E}">
        <p14:creationId xmlns:p14="http://schemas.microsoft.com/office/powerpoint/2010/main" val="162725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we will go over the documents required by each program, as the documents differ slightly by program.</a:t>
            </a:r>
          </a:p>
          <a:p>
            <a:endParaRPr lang="en-US">
              <a:cs typeface="Calibri"/>
            </a:endParaRPr>
          </a:p>
          <a:p>
            <a:r>
              <a:rPr lang="en-US">
                <a:cs typeface="Calibri"/>
              </a:rPr>
              <a:t>For unofficial transcripts, students applying to all four programs must submit an unofficial transcript that includes Fall 2020 grades and their cumulative GPA – we recognize that some students may not have their fall grades posted on their transcript by the February 7th deadline, so we will be lenient with transcripts, given that the student communicates with us</a:t>
            </a:r>
          </a:p>
          <a:p>
            <a:endParaRPr lang="en-US">
              <a:cs typeface="Calibri"/>
            </a:endParaRPr>
          </a:p>
          <a:p>
            <a:r>
              <a:rPr lang="en-US">
                <a:cs typeface="Calibri"/>
              </a:rPr>
              <a:t>All scholarship will require a letter of recommendation and have recommenders submit the recommendation form that can be found on our website. The L1000, Governor's and Sunshine brooks only require 1 recommendation, but the MLK scholarship will need 2 recommendations.</a:t>
            </a:r>
          </a:p>
          <a:p>
            <a:endParaRPr lang="en-US">
              <a:cs typeface="Calibri"/>
            </a:endParaRPr>
          </a:p>
          <a:p>
            <a:r>
              <a:rPr lang="en-US">
                <a:cs typeface="Calibri"/>
              </a:rPr>
              <a:t>Lastly, the Governors' scholarship will require that the student submit a copy of their state, federal or tribal dependency court order to confirm their foster care status.</a:t>
            </a:r>
          </a:p>
          <a:p>
            <a:endParaRPr lang="en-US">
              <a:cs typeface="Calibri"/>
            </a:endParaRPr>
          </a:p>
          <a:p>
            <a:pPr marL="457200" lvl="1" indent="0">
              <a:spcBef>
                <a:spcPct val="20000"/>
              </a:spcBef>
              <a:buFont typeface="Wingdings,Sans-Serif"/>
              <a:buNone/>
            </a:pPr>
            <a:endParaRPr lang="en-US"/>
          </a:p>
        </p:txBody>
      </p:sp>
      <p:sp>
        <p:nvSpPr>
          <p:cNvPr id="4" name="Slide Number Placeholder 3"/>
          <p:cNvSpPr>
            <a:spLocks noGrp="1"/>
          </p:cNvSpPr>
          <p:nvPr>
            <p:ph type="sldNum" sz="quarter" idx="10"/>
          </p:nvPr>
        </p:nvSpPr>
        <p:spPr/>
        <p:txBody>
          <a:bodyPr/>
          <a:lstStyle/>
          <a:p>
            <a:fld id="{B5AC530E-5D1B-4F72-9DE8-2B2A800EE9CD}" type="slidenum">
              <a:rPr lang="en-US" smtClean="0"/>
              <a:t>22</a:t>
            </a:fld>
            <a:endParaRPr lang="en-US"/>
          </a:p>
        </p:txBody>
      </p:sp>
    </p:spTree>
    <p:extLst>
      <p:ext uri="{BB962C8B-B14F-4D97-AF65-F5344CB8AC3E}">
        <p14:creationId xmlns:p14="http://schemas.microsoft.com/office/powerpoint/2010/main" val="3222253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Trang</a:t>
            </a:r>
            <a:endParaRPr lang="en-US"/>
          </a:p>
          <a:p>
            <a:r>
              <a:rPr lang="en-US">
                <a:cs typeface="Calibri"/>
              </a:rPr>
              <a:t>If you have any students who would be eligible for any four of these scholarships, please invite them to one of the following scholarship informational sessions on November. I will send the flyers and registration links to all who attended the session today later this week, so please forward to any students who may be interested.</a:t>
            </a:r>
            <a:endParaRPr lang="en-US"/>
          </a:p>
          <a:p>
            <a:pPr marL="457200" lvl="1" indent="0">
              <a:spcBef>
                <a:spcPct val="20000"/>
              </a:spcBef>
              <a:buFont typeface="Wingdings,Sans-Serif"/>
              <a:buNone/>
            </a:pPr>
            <a:endParaRPr lang="en-US"/>
          </a:p>
        </p:txBody>
      </p:sp>
      <p:sp>
        <p:nvSpPr>
          <p:cNvPr id="4" name="Slide Number Placeholder 3"/>
          <p:cNvSpPr>
            <a:spLocks noGrp="1"/>
          </p:cNvSpPr>
          <p:nvPr>
            <p:ph type="sldNum" sz="quarter" idx="10"/>
          </p:nvPr>
        </p:nvSpPr>
        <p:spPr/>
        <p:txBody>
          <a:bodyPr/>
          <a:lstStyle/>
          <a:p>
            <a:fld id="{B5AC530E-5D1B-4F72-9DE8-2B2A800EE9CD}" type="slidenum">
              <a:rPr lang="en-US" smtClean="0"/>
              <a:t>23</a:t>
            </a:fld>
            <a:endParaRPr lang="en-US"/>
          </a:p>
        </p:txBody>
      </p:sp>
    </p:spTree>
    <p:extLst>
      <p:ext uri="{BB962C8B-B14F-4D97-AF65-F5344CB8AC3E}">
        <p14:creationId xmlns:p14="http://schemas.microsoft.com/office/powerpoint/2010/main" val="1274705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spcBef>
                <a:spcPct val="20000"/>
              </a:spcBef>
              <a:buFont typeface="Wingdings,Sans-Serif"/>
              <a:buNone/>
            </a:pPr>
            <a:endParaRPr lang="en-US"/>
          </a:p>
        </p:txBody>
      </p:sp>
      <p:sp>
        <p:nvSpPr>
          <p:cNvPr id="4" name="Slide Number Placeholder 3"/>
          <p:cNvSpPr>
            <a:spLocks noGrp="1"/>
          </p:cNvSpPr>
          <p:nvPr>
            <p:ph type="sldNum" sz="quarter" idx="10"/>
          </p:nvPr>
        </p:nvSpPr>
        <p:spPr/>
        <p:txBody>
          <a:bodyPr/>
          <a:lstStyle/>
          <a:p>
            <a:fld id="{B5AC530E-5D1B-4F72-9DE8-2B2A800EE9CD}" type="slidenum">
              <a:rPr lang="en-US" smtClean="0"/>
              <a:t>24</a:t>
            </a:fld>
            <a:endParaRPr lang="en-US"/>
          </a:p>
        </p:txBody>
      </p:sp>
    </p:spTree>
    <p:extLst>
      <p:ext uri="{BB962C8B-B14F-4D97-AF65-F5344CB8AC3E}">
        <p14:creationId xmlns:p14="http://schemas.microsoft.com/office/powerpoint/2010/main" val="1574693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0115663-2CCD-48A6-88AE-6ECD10E776F3}" type="slidenum">
              <a:rPr lang="en-US" smtClean="0"/>
              <a:t>25</a:t>
            </a:fld>
            <a:endParaRPr lang="en-US"/>
          </a:p>
        </p:txBody>
      </p:sp>
    </p:spTree>
    <p:extLst>
      <p:ext uri="{BB962C8B-B14F-4D97-AF65-F5344CB8AC3E}">
        <p14:creationId xmlns:p14="http://schemas.microsoft.com/office/powerpoint/2010/main" val="3965870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Trang: These are important dates for all four of our scholarship programs. Students will be able to access the online application starting December 1st, 2021. The scholarship applications are due January 31st, 2022. And students are provided an additional week to submit required documents, due by February 7th, 2022.</a:t>
            </a:r>
          </a:p>
        </p:txBody>
      </p:sp>
      <p:sp>
        <p:nvSpPr>
          <p:cNvPr id="4" name="Slide Number Placeholder 3"/>
          <p:cNvSpPr>
            <a:spLocks noGrp="1"/>
          </p:cNvSpPr>
          <p:nvPr>
            <p:ph type="sldNum" sz="quarter" idx="5"/>
          </p:nvPr>
        </p:nvSpPr>
        <p:spPr/>
        <p:txBody>
          <a:bodyPr/>
          <a:lstStyle/>
          <a:p>
            <a:fld id="{B5AC530E-5D1B-4F72-9DE8-2B2A800EE9CD}" type="slidenum">
              <a:rPr lang="en-US" smtClean="0"/>
              <a:t>5</a:t>
            </a:fld>
            <a:endParaRPr lang="en-US"/>
          </a:p>
        </p:txBody>
      </p:sp>
    </p:spTree>
    <p:extLst>
      <p:ext uri="{BB962C8B-B14F-4D97-AF65-F5344CB8AC3E}">
        <p14:creationId xmlns:p14="http://schemas.microsoft.com/office/powerpoint/2010/main" val="34946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Trang: This is a checklist of components of all our scholarships. Each scholarship will be comprised of an online application, and students must submit a high school transcript that includes Fall 2021 grades and their cumulative GPA. They also must have a letter of recommendation submitted on their behalf, as well as have their recommender send to us a recommendation form as well (available on our website). All supporting documentation must be uploaded into the application in SM Apply</a:t>
            </a:r>
          </a:p>
        </p:txBody>
      </p:sp>
      <p:sp>
        <p:nvSpPr>
          <p:cNvPr id="4" name="Slide Number Placeholder 3"/>
          <p:cNvSpPr>
            <a:spLocks noGrp="1"/>
          </p:cNvSpPr>
          <p:nvPr>
            <p:ph type="sldNum" sz="quarter" idx="10"/>
          </p:nvPr>
        </p:nvSpPr>
        <p:spPr/>
        <p:txBody>
          <a:bodyPr/>
          <a:lstStyle/>
          <a:p>
            <a:fld id="{B5AC530E-5D1B-4F72-9DE8-2B2A800EE9CD}" type="slidenum">
              <a:rPr lang="en-US" smtClean="0"/>
              <a:t>6</a:t>
            </a:fld>
            <a:endParaRPr lang="en-US"/>
          </a:p>
        </p:txBody>
      </p:sp>
    </p:spTree>
    <p:extLst>
      <p:ext uri="{BB962C8B-B14F-4D97-AF65-F5344CB8AC3E}">
        <p14:creationId xmlns:p14="http://schemas.microsoft.com/office/powerpoint/2010/main" val="3983000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Maria</a:t>
            </a:r>
            <a:endParaRPr lang="en-US"/>
          </a:p>
          <a:p>
            <a:r>
              <a:rPr lang="en-US">
                <a:cs typeface="Calibri"/>
              </a:rPr>
              <a:t>The first scholarship I will go over is our Leadership 1000 scholarship, or as we like to call it the L1000 scholarship.</a:t>
            </a:r>
            <a:endParaRPr lang="en-US"/>
          </a:p>
          <a:p>
            <a:r>
              <a:rPr lang="en-US">
                <a:cs typeface="Calibri"/>
              </a:rPr>
              <a:t>This scholarship is for high school seniors attending certain high schools, which we will discuss more in the next slide. </a:t>
            </a:r>
          </a:p>
          <a:p>
            <a:r>
              <a:rPr lang="en-US">
                <a:cs typeface="Calibri"/>
              </a:rPr>
              <a:t>Applicants are selected based on their academic promise, personal drive and must demonstrate financial need.</a:t>
            </a:r>
          </a:p>
          <a:p>
            <a:endParaRPr lang="en-US">
              <a:cs typeface="Calibri"/>
            </a:endParaRPr>
          </a:p>
          <a:p>
            <a:r>
              <a:rPr lang="en-US">
                <a:cs typeface="Calibri"/>
              </a:rPr>
              <a:t>One unique component of the scholarship is that scholars have the opportunity to build relationships with their donors, the student's scholarships are funded by individual donors and this is a great opportunity for students to extend their networks. This is entirely based what the student would like, but we have seen students receive internship and job opportunities with their donors, or even are able to request additional funding as well.</a:t>
            </a:r>
          </a:p>
          <a:p>
            <a:endParaRPr lang="en-US">
              <a:cs typeface="Calibri"/>
            </a:endParaRPr>
          </a:p>
          <a:p>
            <a:r>
              <a:rPr lang="en-US">
                <a:cs typeface="Calibri"/>
              </a:rPr>
              <a:t>Students have access to regional and online staff support with our college services division, and scholarship services also provide guidance to financial aid and referrals to campus support.</a:t>
            </a:r>
          </a:p>
          <a:p>
            <a:endParaRPr lang="en-US">
              <a:cs typeface="Calibri"/>
            </a:endParaRPr>
          </a:p>
          <a:p>
            <a:r>
              <a:rPr lang="en-US">
                <a:cs typeface="Calibri"/>
              </a:rPr>
              <a:t>The L1000 scholarship ranges from $1000-$5000 a year and the scholarship is renewable for up to 4 years, for a maximum of 20,000 dollars.</a:t>
            </a:r>
          </a:p>
        </p:txBody>
      </p:sp>
      <p:sp>
        <p:nvSpPr>
          <p:cNvPr id="4" name="Slide Number Placeholder 3"/>
          <p:cNvSpPr>
            <a:spLocks noGrp="1"/>
          </p:cNvSpPr>
          <p:nvPr>
            <p:ph type="sldNum" sz="quarter" idx="10"/>
          </p:nvPr>
        </p:nvSpPr>
        <p:spPr/>
        <p:txBody>
          <a:bodyPr/>
          <a:lstStyle/>
          <a:p>
            <a:fld id="{B5AC530E-5D1B-4F72-9DE8-2B2A800EE9CD}" type="slidenum">
              <a:rPr lang="en-US" smtClean="0"/>
              <a:t>7</a:t>
            </a:fld>
            <a:endParaRPr lang="en-US"/>
          </a:p>
        </p:txBody>
      </p:sp>
    </p:spTree>
    <p:extLst>
      <p:ext uri="{BB962C8B-B14F-4D97-AF65-F5344CB8AC3E}">
        <p14:creationId xmlns:p14="http://schemas.microsoft.com/office/powerpoint/2010/main" val="1989665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Maria</a:t>
            </a:r>
            <a:endParaRPr lang="en-US"/>
          </a:p>
          <a:p>
            <a:r>
              <a:rPr lang="en-US">
                <a:cs typeface="Calibri"/>
              </a:rPr>
              <a:t>To be eligible for the L1000 scholarship, students must be either:</a:t>
            </a:r>
            <a:endParaRPr lang="en-US"/>
          </a:p>
          <a:p>
            <a:endParaRPr lang="en-US">
              <a:cs typeface="Calibri"/>
            </a:endParaRPr>
          </a:p>
          <a:p>
            <a:r>
              <a:rPr lang="en-US">
                <a:cs typeface="Calibri"/>
              </a:rPr>
              <a:t>You can find a comprehensive list of schools on our website. Other schools include: </a:t>
            </a:r>
            <a:r>
              <a:rPr lang="en-US"/>
              <a:t>Cashmere HS, Wenatchee HS, Westside HS, Eastmont HS, Cascade HS, Liberty Bell HS, White River HS, Quincy HS, Garfield HS, Franklin HS, other</a:t>
            </a:r>
            <a:endParaRPr lang="en-US">
              <a:cs typeface="Calibri"/>
            </a:endParaRP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lumMod val="65000"/>
                    <a:lumOff val="35000"/>
                  </a:schemeClr>
                </a:solidFill>
                <a:cs typeface="Calibri"/>
              </a:rPr>
              <a:t>Have resided in Washington state for at least 12 consecutive months prior to college enrollment – have to qualify for in-state tuition and state financial aid</a:t>
            </a:r>
          </a:p>
          <a:p>
            <a:endParaRPr lang="en-US">
              <a:cs typeface="Calibri"/>
            </a:endParaRPr>
          </a:p>
          <a:p>
            <a:endParaRPr lang="en-US">
              <a:cs typeface="Calibri"/>
            </a:endParaRPr>
          </a:p>
          <a:p>
            <a:r>
              <a:rPr lang="en-US">
                <a:cs typeface="Calibri"/>
              </a:rPr>
              <a:t>Students must file a FAFSA/WASFA to ensure that the student is eligible for all the aid possible to ensure college affordability</a:t>
            </a:r>
          </a:p>
          <a:p>
            <a:endParaRPr lang="en-US" baseline="0"/>
          </a:p>
          <a:p>
            <a:endParaRPr lang="en-US"/>
          </a:p>
        </p:txBody>
      </p:sp>
      <p:sp>
        <p:nvSpPr>
          <p:cNvPr id="4" name="Slide Number Placeholder 3"/>
          <p:cNvSpPr>
            <a:spLocks noGrp="1"/>
          </p:cNvSpPr>
          <p:nvPr>
            <p:ph type="sldNum" sz="quarter" idx="10"/>
          </p:nvPr>
        </p:nvSpPr>
        <p:spPr/>
        <p:txBody>
          <a:bodyPr/>
          <a:lstStyle/>
          <a:p>
            <a:fld id="{B5AC530E-5D1B-4F72-9DE8-2B2A800EE9CD}" type="slidenum">
              <a:rPr lang="en-US" smtClean="0"/>
              <a:t>8</a:t>
            </a:fld>
            <a:endParaRPr lang="en-US"/>
          </a:p>
        </p:txBody>
      </p:sp>
    </p:spTree>
    <p:extLst>
      <p:ext uri="{BB962C8B-B14F-4D97-AF65-F5344CB8AC3E}">
        <p14:creationId xmlns:p14="http://schemas.microsoft.com/office/powerpoint/2010/main" val="3222120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Maria</a:t>
            </a:r>
            <a:endParaRPr lang="en-US"/>
          </a:p>
          <a:p>
            <a:r>
              <a:rPr lang="en-US">
                <a:cs typeface="Calibri"/>
              </a:rPr>
              <a:t>To be eligible for the L1000 scholarship, students must be either:</a:t>
            </a:r>
            <a:endParaRPr lang="en-US"/>
          </a:p>
          <a:p>
            <a:endParaRPr lang="en-US">
              <a:cs typeface="Calibri"/>
            </a:endParaRPr>
          </a:p>
          <a:p>
            <a:r>
              <a:rPr lang="en-US">
                <a:cs typeface="Calibri"/>
              </a:rPr>
              <a:t>You can find a comprehensive list of schools on our website. Other schools include: </a:t>
            </a:r>
            <a:r>
              <a:rPr lang="en-US"/>
              <a:t>Cashmere HS, Wenatchee HS, Westside HS, Eastmont HS, Cascade HS, Liberty Bell HS, White River HS, Quincy HS, Garfield HS, Franklin HS, other</a:t>
            </a:r>
            <a:endParaRPr lang="en-US">
              <a:cs typeface="Calibri"/>
            </a:endParaRP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lumMod val="65000"/>
                    <a:lumOff val="35000"/>
                  </a:schemeClr>
                </a:solidFill>
                <a:cs typeface="Calibri"/>
              </a:rPr>
              <a:t>Have resided in Washington state for at least 12 consecutive months prior to college enrollment – have to qualify for in-state tuition and state financial aid</a:t>
            </a:r>
          </a:p>
          <a:p>
            <a:endParaRPr lang="en-US">
              <a:cs typeface="Calibri"/>
            </a:endParaRPr>
          </a:p>
          <a:p>
            <a:endParaRPr lang="en-US">
              <a:cs typeface="Calibri"/>
            </a:endParaRPr>
          </a:p>
          <a:p>
            <a:r>
              <a:rPr lang="en-US">
                <a:cs typeface="Calibri"/>
              </a:rPr>
              <a:t>Students must file a FAFSA/WASFA to ensure that the student is eligible for all the aid possible to ensure college affordability</a:t>
            </a:r>
          </a:p>
          <a:p>
            <a:endParaRPr lang="en-US" baseline="0"/>
          </a:p>
          <a:p>
            <a:endParaRPr lang="en-US"/>
          </a:p>
        </p:txBody>
      </p:sp>
      <p:sp>
        <p:nvSpPr>
          <p:cNvPr id="4" name="Slide Number Placeholder 3"/>
          <p:cNvSpPr>
            <a:spLocks noGrp="1"/>
          </p:cNvSpPr>
          <p:nvPr>
            <p:ph type="sldNum" sz="quarter" idx="10"/>
          </p:nvPr>
        </p:nvSpPr>
        <p:spPr/>
        <p:txBody>
          <a:bodyPr/>
          <a:lstStyle/>
          <a:p>
            <a:fld id="{B5AC530E-5D1B-4F72-9DE8-2B2A800EE9CD}" type="slidenum">
              <a:rPr lang="en-US" smtClean="0"/>
              <a:t>9</a:t>
            </a:fld>
            <a:endParaRPr lang="en-US"/>
          </a:p>
        </p:txBody>
      </p:sp>
    </p:spTree>
    <p:extLst>
      <p:ext uri="{BB962C8B-B14F-4D97-AF65-F5344CB8AC3E}">
        <p14:creationId xmlns:p14="http://schemas.microsoft.com/office/powerpoint/2010/main" val="727618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Maria</a:t>
            </a:r>
            <a:endParaRPr lang="en-US"/>
          </a:p>
        </p:txBody>
      </p:sp>
      <p:sp>
        <p:nvSpPr>
          <p:cNvPr id="4" name="Slide Number Placeholder 3"/>
          <p:cNvSpPr>
            <a:spLocks noGrp="1"/>
          </p:cNvSpPr>
          <p:nvPr>
            <p:ph type="sldNum" sz="quarter" idx="10"/>
          </p:nvPr>
        </p:nvSpPr>
        <p:spPr/>
        <p:txBody>
          <a:bodyPr/>
          <a:lstStyle/>
          <a:p>
            <a:fld id="{B5AC530E-5D1B-4F72-9DE8-2B2A800EE9CD}" type="slidenum">
              <a:rPr lang="en-US" smtClean="0"/>
              <a:t>10</a:t>
            </a:fld>
            <a:endParaRPr lang="en-US"/>
          </a:p>
        </p:txBody>
      </p:sp>
    </p:spTree>
    <p:extLst>
      <p:ext uri="{BB962C8B-B14F-4D97-AF65-F5344CB8AC3E}">
        <p14:creationId xmlns:p14="http://schemas.microsoft.com/office/powerpoint/2010/main" val="1094201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Trang</a:t>
            </a:r>
          </a:p>
          <a:p>
            <a:r>
              <a:rPr lang="en-US">
                <a:cs typeface="Calibri"/>
              </a:rPr>
              <a:t>The second scholarship we will go over is the Washington State Governors' scholarship for foster youth, or as we affectionately call it, the Governors' scholarship</a:t>
            </a:r>
          </a:p>
          <a:p>
            <a:endParaRPr lang="en-US">
              <a:cs typeface="Calibri"/>
            </a:endParaRPr>
          </a:p>
          <a:p>
            <a:r>
              <a:rPr lang="en-US">
                <a:cs typeface="Calibri"/>
              </a:rPr>
              <a:t>The Governors' scholarship is a program that supports students from foster care continue their education and earn a college degree. The program has been supported by several WA state governors', including former governors' Gary Locke and Chris Gregoire, as well as current governor Jay Inslee. Scholarship funds are raised from proceeds of the Governors' cup golf tournament, funding 30-40 scholars a year.</a:t>
            </a:r>
          </a:p>
          <a:p>
            <a:endParaRPr lang="en-US">
              <a:cs typeface="Calibri"/>
            </a:endParaRPr>
          </a:p>
          <a:p>
            <a:r>
              <a:rPr lang="en-US">
                <a:cs typeface="Calibri"/>
              </a:rPr>
              <a:t>In addition to the scholarship, scholars receive regional or online CSF staff support and networking opportunities with CSF alumni and scholarship donors. The scholarship amount ranges depending on the type of institution the student attends, ranging from $2000 to $4000 and is renewable for up to 5 years, for a maximum of $20,000</a:t>
            </a:r>
          </a:p>
          <a:p>
            <a:endParaRPr lang="en-US">
              <a:cs typeface="Calibri"/>
            </a:endParaRPr>
          </a:p>
        </p:txBody>
      </p:sp>
      <p:sp>
        <p:nvSpPr>
          <p:cNvPr id="4" name="Slide Number Placeholder 3"/>
          <p:cNvSpPr>
            <a:spLocks noGrp="1"/>
          </p:cNvSpPr>
          <p:nvPr>
            <p:ph type="sldNum" sz="quarter" idx="10"/>
          </p:nvPr>
        </p:nvSpPr>
        <p:spPr/>
        <p:txBody>
          <a:bodyPr/>
          <a:lstStyle/>
          <a:p>
            <a:fld id="{B5AC530E-5D1B-4F72-9DE8-2B2A800EE9CD}" type="slidenum">
              <a:rPr lang="en-US" smtClean="0"/>
              <a:t>11</a:t>
            </a:fld>
            <a:endParaRPr lang="en-US"/>
          </a:p>
        </p:txBody>
      </p:sp>
    </p:spTree>
    <p:extLst>
      <p:ext uri="{BB962C8B-B14F-4D97-AF65-F5344CB8AC3E}">
        <p14:creationId xmlns:p14="http://schemas.microsoft.com/office/powerpoint/2010/main" val="3973043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2680BBAF-E9A4-484B-BD88-F07BC4F7534B}" type="datetimeFigureOut">
              <a:rPr lang="en-US" smtClean="0"/>
              <a:t>11/9/2021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78DD414-F04D-4C6B-9441-6DBF3BF7D19F}"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8530" y="5780946"/>
            <a:ext cx="1396539" cy="739207"/>
          </a:xfrm>
          <a:prstGeom prst="rect">
            <a:avLst/>
          </a:prstGeom>
        </p:spPr>
      </p:pic>
    </p:spTree>
    <p:extLst>
      <p:ext uri="{BB962C8B-B14F-4D97-AF65-F5344CB8AC3E}">
        <p14:creationId xmlns:p14="http://schemas.microsoft.com/office/powerpoint/2010/main" val="3609592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0BBAF-E9A4-484B-BD88-F07BC4F7534B}"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DD414-F04D-4C6B-9441-6DBF3BF7D19F}"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3281" y="464820"/>
            <a:ext cx="1386658" cy="746484"/>
          </a:xfrm>
          <a:prstGeom prst="rect">
            <a:avLst/>
          </a:prstGeom>
        </p:spPr>
      </p:pic>
    </p:spTree>
    <p:extLst>
      <p:ext uri="{BB962C8B-B14F-4D97-AF65-F5344CB8AC3E}">
        <p14:creationId xmlns:p14="http://schemas.microsoft.com/office/powerpoint/2010/main" val="93375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0BBAF-E9A4-484B-BD88-F07BC4F7534B}"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DD414-F04D-4C6B-9441-6DBF3BF7D19F}"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3281" y="464820"/>
            <a:ext cx="1386658" cy="746484"/>
          </a:xfrm>
          <a:prstGeom prst="rect">
            <a:avLst/>
          </a:prstGeom>
        </p:spPr>
      </p:pic>
    </p:spTree>
    <p:extLst>
      <p:ext uri="{BB962C8B-B14F-4D97-AF65-F5344CB8AC3E}">
        <p14:creationId xmlns:p14="http://schemas.microsoft.com/office/powerpoint/2010/main" val="3543550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0BBAF-E9A4-484B-BD88-F07BC4F7534B}"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DD414-F04D-4C6B-9441-6DBF3BF7D19F}"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3281" y="464820"/>
            <a:ext cx="1386658" cy="746484"/>
          </a:xfrm>
          <a:prstGeom prst="rect">
            <a:avLst/>
          </a:prstGeom>
        </p:spPr>
      </p:pic>
    </p:spTree>
    <p:extLst>
      <p:ext uri="{BB962C8B-B14F-4D97-AF65-F5344CB8AC3E}">
        <p14:creationId xmlns:p14="http://schemas.microsoft.com/office/powerpoint/2010/main" val="75890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80BBAF-E9A4-484B-BD88-F07BC4F7534B}"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DD414-F04D-4C6B-9441-6DBF3BF7D19F}"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982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80BBAF-E9A4-484B-BD88-F07BC4F7534B}"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DD414-F04D-4C6B-9441-6DBF3BF7D19F}"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3281" y="464820"/>
            <a:ext cx="1386658" cy="746484"/>
          </a:xfrm>
          <a:prstGeom prst="rect">
            <a:avLst/>
          </a:prstGeom>
        </p:spPr>
      </p:pic>
    </p:spTree>
    <p:extLst>
      <p:ext uri="{BB962C8B-B14F-4D97-AF65-F5344CB8AC3E}">
        <p14:creationId xmlns:p14="http://schemas.microsoft.com/office/powerpoint/2010/main" val="50532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80BBAF-E9A4-484B-BD88-F07BC4F7534B}"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8DD414-F04D-4C6B-9441-6DBF3BF7D19F}" type="slidenum">
              <a:rPr lang="en-US" smtClean="0"/>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3281" y="464820"/>
            <a:ext cx="1386658" cy="746484"/>
          </a:xfrm>
          <a:prstGeom prst="rect">
            <a:avLst/>
          </a:prstGeom>
        </p:spPr>
      </p:pic>
    </p:spTree>
    <p:extLst>
      <p:ext uri="{BB962C8B-B14F-4D97-AF65-F5344CB8AC3E}">
        <p14:creationId xmlns:p14="http://schemas.microsoft.com/office/powerpoint/2010/main" val="244417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80BBAF-E9A4-484B-BD88-F07BC4F7534B}"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8DD414-F04D-4C6B-9441-6DBF3BF7D19F}"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3281" y="464820"/>
            <a:ext cx="1386658" cy="746484"/>
          </a:xfrm>
          <a:prstGeom prst="rect">
            <a:avLst/>
          </a:prstGeom>
        </p:spPr>
      </p:pic>
    </p:spTree>
    <p:extLst>
      <p:ext uri="{BB962C8B-B14F-4D97-AF65-F5344CB8AC3E}">
        <p14:creationId xmlns:p14="http://schemas.microsoft.com/office/powerpoint/2010/main" val="41555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0BBAF-E9A4-484B-BD88-F07BC4F7534B}"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8DD414-F04D-4C6B-9441-6DBF3BF7D19F}"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3281" y="464820"/>
            <a:ext cx="1386658" cy="746484"/>
          </a:xfrm>
          <a:prstGeom prst="rect">
            <a:avLst/>
          </a:prstGeom>
        </p:spPr>
      </p:pic>
    </p:spTree>
    <p:extLst>
      <p:ext uri="{BB962C8B-B14F-4D97-AF65-F5344CB8AC3E}">
        <p14:creationId xmlns:p14="http://schemas.microsoft.com/office/powerpoint/2010/main" val="62512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680BBAF-E9A4-484B-BD88-F07BC4F7534B}"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DD414-F04D-4C6B-9441-6DBF3BF7D19F}"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3281" y="464820"/>
            <a:ext cx="1386658" cy="746484"/>
          </a:xfrm>
          <a:prstGeom prst="rect">
            <a:avLst/>
          </a:prstGeom>
        </p:spPr>
      </p:pic>
    </p:spTree>
    <p:extLst>
      <p:ext uri="{BB962C8B-B14F-4D97-AF65-F5344CB8AC3E}">
        <p14:creationId xmlns:p14="http://schemas.microsoft.com/office/powerpoint/2010/main" val="2716062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680BBAF-E9A4-484B-BD88-F07BC4F7534B}"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DD414-F04D-4C6B-9441-6DBF3BF7D19F}"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3281" y="464820"/>
            <a:ext cx="1386658" cy="746484"/>
          </a:xfrm>
          <a:prstGeom prst="rect">
            <a:avLst/>
          </a:prstGeom>
        </p:spPr>
      </p:pic>
    </p:spTree>
    <p:extLst>
      <p:ext uri="{BB962C8B-B14F-4D97-AF65-F5344CB8AC3E}">
        <p14:creationId xmlns:p14="http://schemas.microsoft.com/office/powerpoint/2010/main" val="2367084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2680BBAF-E9A4-484B-BD88-F07BC4F7534B}" type="datetimeFigureOut">
              <a:rPr lang="en-US" smtClean="0"/>
              <a:t>11/9/2021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78DD414-F04D-4C6B-9441-6DBF3BF7D19F}" type="slidenum">
              <a:rPr lang="en-US" smtClean="0"/>
              <a:t>‹#›</a:t>
            </a:fld>
            <a:endParaRPr lang="en-US"/>
          </a:p>
        </p:txBody>
      </p:sp>
    </p:spTree>
    <p:extLst>
      <p:ext uri="{BB962C8B-B14F-4D97-AF65-F5344CB8AC3E}">
        <p14:creationId xmlns:p14="http://schemas.microsoft.com/office/powerpoint/2010/main" val="16540184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collegesuccessfoundation.org/scholarship/governors-scholarship-for-foster-youth/#about"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www.collegesuccessfoundation.org/file/application-documents/governors/2017-18-GS-eligible-colleges.pdf" TargetMode="External"/><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www.collegesuccessfoundation.org/scholarship/martin-luther-king-jr-scholarship/#about"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www.collegesuccessfoundation.org/file/application-documents/l1000/2020-21-L1000-MFI-Chart.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s://www.artsonia.com/museum/art.asp?id=94156711" TargetMode="External"/><Relationship Id="rId3" Type="http://schemas.openxmlformats.org/officeDocument/2006/relationships/image" Target="../media/image9.png"/><Relationship Id="rId7" Type="http://schemas.openxmlformats.org/officeDocument/2006/relationships/hyperlink" Target="https://www.artsonia.com/museum/art.asp?id=90690894" TargetMode="External"/><Relationship Id="rId12" Type="http://schemas.openxmlformats.org/officeDocument/2006/relationships/hyperlink" Target="https://nationswell.com/colleges-getting-green/"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youtube.com/watch?v=L0Iw9IxtJi4" TargetMode="External"/><Relationship Id="rId11" Type="http://schemas.openxmlformats.org/officeDocument/2006/relationships/hyperlink" Target="https://www.youtube.com/watch?v=awuXPJjwyfA" TargetMode="External"/><Relationship Id="rId5" Type="http://schemas.openxmlformats.org/officeDocument/2006/relationships/hyperlink" Target="https://knowus-stl.org/vivian.html" TargetMode="External"/><Relationship Id="rId10" Type="http://schemas.openxmlformats.org/officeDocument/2006/relationships/hyperlink" Target="https://www.artsonia.com/museum/art.asp?id=91331974" TargetMode="External"/><Relationship Id="rId4" Type="http://schemas.openxmlformats.org/officeDocument/2006/relationships/hyperlink" Target="https://www.twohundredtacks.com/" TargetMode="External"/><Relationship Id="rId9" Type="http://schemas.openxmlformats.org/officeDocument/2006/relationships/hyperlink" Target="https://gotthemojo.com/leapcollec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mailto:Mrebecchi@collegesuccessfoundation.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mailto:Ttran@collegesuccessfoundation.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collegesuccessfoundation.org/scholarship/leadership-1000-scholarship/#about"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collegesuccessfoundation.org/file/application-documents/L1000-Eligible-Colleges.pdf" TargetMode="External"/><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www.collegesuccessfoundation.org/wp-content/uploads/2020/08/2022-23-L1000-MFI-Chart.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979" y="1845725"/>
            <a:ext cx="9966960" cy="2926080"/>
          </a:xfrm>
        </p:spPr>
        <p:txBody>
          <a:bodyPr/>
          <a:lstStyle/>
          <a:p>
            <a:r>
              <a:rPr lang="en-US"/>
              <a:t>scholarships</a:t>
            </a:r>
          </a:p>
        </p:txBody>
      </p:sp>
      <p:sp>
        <p:nvSpPr>
          <p:cNvPr id="7" name="AutoShape 8" descr="Financial Aid Icon"/>
          <p:cNvSpPr>
            <a:spLocks noChangeAspect="1" noChangeArrowheads="1"/>
          </p:cNvSpPr>
          <p:nvPr/>
        </p:nvSpPr>
        <p:spPr bwMode="auto">
          <a:xfrm>
            <a:off x="155574" y="-144463"/>
            <a:ext cx="2435225" cy="24352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Financial Aid Icon"/>
          <p:cNvSpPr>
            <a:spLocks noChangeAspect="1" noChangeArrowheads="1"/>
          </p:cNvSpPr>
          <p:nvPr/>
        </p:nvSpPr>
        <p:spPr bwMode="auto">
          <a:xfrm>
            <a:off x="307974" y="7937"/>
            <a:ext cx="2435225" cy="24352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descr="Academic, education, graduation, hat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465" y="562776"/>
            <a:ext cx="3455987" cy="345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206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43000" y="609600"/>
            <a:ext cx="9875520" cy="1356360"/>
          </a:xfrm>
        </p:spPr>
        <p:txBody>
          <a:bodyPr vert="horz" lIns="91440" tIns="45720" rIns="91440" bIns="45720" rtlCol="0" anchor="ctr">
            <a:normAutofit/>
          </a:bodyPr>
          <a:lstStyle/>
          <a:p>
            <a:pPr algn="l">
              <a:lnSpc>
                <a:spcPct val="90000"/>
              </a:lnSpc>
            </a:pPr>
            <a:r>
              <a:rPr lang="en-US" sz="3400" dirty="0">
                <a:solidFill>
                  <a:schemeClr val="accent1"/>
                </a:solidFill>
              </a:rPr>
              <a:t>1. Leadership 1000</a:t>
            </a:r>
            <a:br>
              <a:rPr lang="en-US" sz="3400" cap="none" dirty="0">
                <a:solidFill>
                  <a:schemeClr val="accent1"/>
                </a:solidFill>
              </a:rPr>
            </a:br>
            <a:r>
              <a:rPr lang="en-US" sz="2400" i="1" dirty="0">
                <a:solidFill>
                  <a:srgbClr val="3FC0B8"/>
                </a:solidFill>
              </a:rPr>
              <a:t>Gifts available this </a:t>
            </a:r>
            <a:r>
              <a:rPr lang="en-US" sz="2400" dirty="0">
                <a:solidFill>
                  <a:srgbClr val="3FC0B8"/>
                </a:solidFill>
              </a:rPr>
              <a:t>coming year...</a:t>
            </a:r>
            <a:r>
              <a:rPr lang="en-US" sz="2400" i="1" dirty="0">
                <a:solidFill>
                  <a:srgbClr val="3FC0B8"/>
                </a:solidFill>
              </a:rPr>
              <a:t>so far!</a:t>
            </a:r>
          </a:p>
        </p:txBody>
      </p:sp>
      <p:sp>
        <p:nvSpPr>
          <p:cNvPr id="3" name="Subtitle 2"/>
          <p:cNvSpPr>
            <a:spLocks noGrp="1"/>
          </p:cNvSpPr>
          <p:nvPr>
            <p:ph type="subTitle" idx="1"/>
          </p:nvPr>
        </p:nvSpPr>
        <p:spPr>
          <a:xfrm>
            <a:off x="1140351" y="2057400"/>
            <a:ext cx="9875520" cy="4038600"/>
          </a:xfrm>
        </p:spPr>
        <p:txBody>
          <a:bodyPr vert="horz" lIns="91440" tIns="45720" rIns="91440" bIns="45720" rtlCol="0">
            <a:normAutofit lnSpcReduction="10000"/>
          </a:bodyPr>
          <a:lstStyle/>
          <a:p>
            <a:pPr marL="342900" indent="-182880" algn="l">
              <a:buFont typeface="Corbel" pitchFamily="34" charset="0"/>
              <a:buChar char="•"/>
            </a:pPr>
            <a:r>
              <a:rPr lang="en-US" dirty="0">
                <a:solidFill>
                  <a:schemeClr val="accent1"/>
                </a:solidFill>
              </a:rPr>
              <a:t>Financial need</a:t>
            </a:r>
          </a:p>
          <a:p>
            <a:pPr marL="342900" indent="-182880" algn="l">
              <a:buFont typeface="Corbel" pitchFamily="34" charset="0"/>
              <a:buChar char="•"/>
            </a:pPr>
            <a:r>
              <a:rPr lang="en-US" dirty="0">
                <a:solidFill>
                  <a:schemeClr val="accent1"/>
                </a:solidFill>
              </a:rPr>
              <a:t>First generation</a:t>
            </a:r>
          </a:p>
          <a:p>
            <a:pPr marL="342900" indent="-182880" algn="l">
              <a:buFont typeface="Corbel" pitchFamily="34" charset="0"/>
              <a:buChar char="•"/>
            </a:pPr>
            <a:r>
              <a:rPr lang="en-US" dirty="0">
                <a:solidFill>
                  <a:schemeClr val="accent1"/>
                </a:solidFill>
              </a:rPr>
              <a:t>Landscape Architecture</a:t>
            </a:r>
          </a:p>
          <a:p>
            <a:pPr marL="342900" indent="-182880" algn="l">
              <a:buFont typeface="Corbel" pitchFamily="34" charset="0"/>
              <a:buChar char="•"/>
            </a:pPr>
            <a:r>
              <a:rPr lang="en-US" dirty="0">
                <a:solidFill>
                  <a:schemeClr val="accent1"/>
                </a:solidFill>
              </a:rPr>
              <a:t>Creative writing </a:t>
            </a:r>
          </a:p>
          <a:p>
            <a:pPr marL="342900" indent="-182880" algn="l">
              <a:buFont typeface="Corbel" pitchFamily="34" charset="0"/>
              <a:buChar char="•"/>
            </a:pPr>
            <a:r>
              <a:rPr lang="en-US" dirty="0">
                <a:solidFill>
                  <a:schemeClr val="accent1"/>
                </a:solidFill>
              </a:rPr>
              <a:t>Finance</a:t>
            </a:r>
            <a:r>
              <a:rPr lang="en-US">
                <a:solidFill>
                  <a:schemeClr val="accent1"/>
                </a:solidFill>
              </a:rPr>
              <a:t>/Business</a:t>
            </a:r>
          </a:p>
          <a:p>
            <a:pPr marL="342900" indent="-182880" algn="l">
              <a:buFont typeface="Corbel" pitchFamily="34" charset="0"/>
              <a:buChar char="•"/>
            </a:pPr>
            <a:r>
              <a:rPr lang="en-US" dirty="0">
                <a:solidFill>
                  <a:schemeClr val="accent1"/>
                </a:solidFill>
              </a:rPr>
              <a:t>STEM/STEAM</a:t>
            </a:r>
          </a:p>
          <a:p>
            <a:pPr marL="800100" lvl="1" indent="-182880" algn="l">
              <a:buFont typeface="Corbel" pitchFamily="34" charset="0"/>
              <a:buChar char="•"/>
            </a:pPr>
            <a:r>
              <a:rPr lang="en-US" dirty="0"/>
              <a:t>Nursing</a:t>
            </a:r>
          </a:p>
          <a:p>
            <a:pPr marL="342900" indent="-182880" algn="l">
              <a:buFont typeface="Corbel" pitchFamily="34" charset="0"/>
              <a:buChar char="•"/>
            </a:pPr>
            <a:r>
              <a:rPr lang="en-US" dirty="0">
                <a:solidFill>
                  <a:schemeClr val="accent1"/>
                </a:solidFill>
              </a:rPr>
              <a:t>Residents of Walla Walla, or graduate of Walla Walla high school or CC</a:t>
            </a:r>
          </a:p>
          <a:p>
            <a:pPr marL="342900" indent="-182880" algn="l">
              <a:buFont typeface="Corbel" pitchFamily="34" charset="0"/>
              <a:buChar char="•"/>
            </a:pPr>
            <a:r>
              <a:rPr lang="en-US" dirty="0">
                <a:solidFill>
                  <a:schemeClr val="accent1"/>
                </a:solidFill>
              </a:rPr>
              <a:t>Foster youth</a:t>
            </a:r>
          </a:p>
          <a:p>
            <a:pPr indent="-182880" algn="l">
              <a:buFont typeface="Corbel" pitchFamily="34" charset="0"/>
              <a:buChar char="•"/>
            </a:pPr>
            <a:endParaRPr lang="en-US" dirty="0">
              <a:solidFill>
                <a:schemeClr val="accent1"/>
              </a:solidFill>
            </a:endParaRPr>
          </a:p>
        </p:txBody>
      </p:sp>
      <p:pic>
        <p:nvPicPr>
          <p:cNvPr id="6" name="Picture 5">
            <a:extLst>
              <a:ext uri="{FF2B5EF4-FFF2-40B4-BE49-F238E27FC236}">
                <a16:creationId xmlns:a16="http://schemas.microsoft.com/office/drawing/2014/main" id="{DD4822EE-05B8-48C5-BEAB-264117A50E0F}"/>
              </a:ext>
            </a:extLst>
          </p:cNvPr>
          <p:cNvPicPr>
            <a:picLocks noChangeAspect="1"/>
          </p:cNvPicPr>
          <p:nvPr/>
        </p:nvPicPr>
        <p:blipFill>
          <a:blip r:embed="rId3"/>
          <a:stretch>
            <a:fillRect/>
          </a:stretch>
        </p:blipFill>
        <p:spPr>
          <a:xfrm>
            <a:off x="10759554" y="452437"/>
            <a:ext cx="990600" cy="619125"/>
          </a:xfrm>
          <a:prstGeom prst="rect">
            <a:avLst/>
          </a:prstGeom>
        </p:spPr>
      </p:pic>
    </p:spTree>
    <p:extLst>
      <p:ext uri="{BB962C8B-B14F-4D97-AF65-F5344CB8AC3E}">
        <p14:creationId xmlns:p14="http://schemas.microsoft.com/office/powerpoint/2010/main" val="4053707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43000" y="609600"/>
            <a:ext cx="9875520" cy="1356360"/>
          </a:xfrm>
        </p:spPr>
        <p:txBody>
          <a:bodyPr vert="horz" lIns="91440" tIns="45720" rIns="91440" bIns="45720" rtlCol="0" anchor="ctr">
            <a:normAutofit/>
          </a:bodyPr>
          <a:lstStyle/>
          <a:p>
            <a:pPr algn="l">
              <a:lnSpc>
                <a:spcPct val="90000"/>
              </a:lnSpc>
            </a:pPr>
            <a:r>
              <a:rPr lang="en-US" sz="3400">
                <a:solidFill>
                  <a:schemeClr val="accent1"/>
                </a:solidFill>
              </a:rPr>
              <a:t>2. Governors for foster youth</a:t>
            </a:r>
            <a:br>
              <a:rPr lang="en-US" sz="3400" cap="none">
                <a:solidFill>
                  <a:schemeClr val="accent1"/>
                </a:solidFill>
              </a:rPr>
            </a:br>
            <a:endParaRPr lang="en-US" sz="2400" i="1">
              <a:solidFill>
                <a:srgbClr val="3FC0B8"/>
              </a:solidFill>
            </a:endParaRPr>
          </a:p>
        </p:txBody>
      </p:sp>
      <p:sp>
        <p:nvSpPr>
          <p:cNvPr id="3" name="Subtitle 2"/>
          <p:cNvSpPr>
            <a:spLocks noGrp="1"/>
          </p:cNvSpPr>
          <p:nvPr>
            <p:ph type="subTitle" idx="1"/>
          </p:nvPr>
        </p:nvSpPr>
        <p:spPr>
          <a:xfrm>
            <a:off x="1140351" y="2057400"/>
            <a:ext cx="9875520" cy="4038600"/>
          </a:xfrm>
        </p:spPr>
        <p:txBody>
          <a:bodyPr vert="horz" lIns="91440" tIns="45720" rIns="91440" bIns="45720" rtlCol="0">
            <a:noAutofit/>
          </a:bodyPr>
          <a:lstStyle/>
          <a:p>
            <a:pPr algn="l"/>
            <a:r>
              <a:rPr lang="en-US" sz="1800" dirty="0">
                <a:solidFill>
                  <a:srgbClr val="4A66AC"/>
                </a:solidFill>
              </a:rPr>
              <a:t>The Washington State Governors' Scholarship for Foster Youth is a scholarship program that helps high school seniors from foster care continue their education and earn a college degree.  The program is supported by Gov. Jay Inslee, The Honorable Chris Gregoire (former governor), The Honorable Gary Locke (former governor), and other former governors in Washington State.</a:t>
            </a:r>
            <a:endParaRPr lang="en-US" sz="1800" dirty="0">
              <a:solidFill>
                <a:srgbClr val="4A66AC"/>
              </a:solidFill>
              <a:cs typeface="Calibri"/>
            </a:endParaRPr>
          </a:p>
          <a:p>
            <a:pPr algn="l"/>
            <a:r>
              <a:rPr lang="en-US" sz="1800" dirty="0">
                <a:solidFill>
                  <a:srgbClr val="4A66AC"/>
                </a:solidFill>
              </a:rPr>
              <a:t>Proceeds from the Governors' Cup – an annual golf tournament – provide funding for approximately 30-40 new scholars each year. </a:t>
            </a:r>
            <a:endParaRPr lang="en-US" sz="1800" dirty="0">
              <a:solidFill>
                <a:srgbClr val="4A66AC"/>
              </a:solidFill>
              <a:cs typeface="Calibri"/>
            </a:endParaRPr>
          </a:p>
          <a:p>
            <a:pPr algn="l"/>
            <a:r>
              <a:rPr lang="en-US" sz="1800" dirty="0">
                <a:solidFill>
                  <a:srgbClr val="4A66AC"/>
                </a:solidFill>
              </a:rPr>
              <a:t>In addition to the scholarship, scholars receive guidance in regards to career, financial aid, and networking opportunities with CSF alumni and scholarship donors to ensure students graduate with a four-year degree and achieve success in life. </a:t>
            </a:r>
            <a:endParaRPr lang="en-US" sz="1800" dirty="0">
              <a:solidFill>
                <a:srgbClr val="4A66AC"/>
              </a:solidFill>
              <a:cs typeface="Calibri"/>
            </a:endParaRPr>
          </a:p>
          <a:p>
            <a:pPr algn="l"/>
            <a:r>
              <a:rPr lang="en-US" sz="1800" dirty="0">
                <a:solidFill>
                  <a:srgbClr val="4A66AC"/>
                </a:solidFill>
                <a:ea typeface="+mn-lt"/>
                <a:cs typeface="+mn-lt"/>
              </a:rPr>
              <a:t>Scholarships range from $2,000 to $4,000 per year for up to five years, for a </a:t>
            </a:r>
            <a:r>
              <a:rPr lang="en-US" sz="1800" b="1" dirty="0">
                <a:solidFill>
                  <a:srgbClr val="4A66AC"/>
                </a:solidFill>
                <a:ea typeface="+mn-lt"/>
                <a:cs typeface="+mn-lt"/>
              </a:rPr>
              <a:t>maximum of $20,000</a:t>
            </a:r>
          </a:p>
          <a:p>
            <a:pPr algn="l"/>
            <a:endParaRPr lang="en-US" sz="1800" b="1" dirty="0">
              <a:solidFill>
                <a:srgbClr val="4A66AC"/>
              </a:solidFill>
              <a:ea typeface="+mn-lt"/>
              <a:cs typeface="+mn-lt"/>
            </a:endParaRPr>
          </a:p>
          <a:p>
            <a:pPr algn="l"/>
            <a:r>
              <a:rPr lang="en-US" sz="1200" dirty="0">
                <a:solidFill>
                  <a:srgbClr val="4A66AC"/>
                </a:solidFill>
                <a:ea typeface="+mn-lt"/>
                <a:cs typeface="+mn-lt"/>
              </a:rPr>
              <a:t>For more information: </a:t>
            </a:r>
            <a:r>
              <a:rPr lang="en-US" sz="1050" dirty="0">
                <a:hlinkClick r:id="rId3"/>
              </a:rPr>
              <a:t>Governors’ Scholarship for Foster Youth - College Success Foundation</a:t>
            </a:r>
            <a:endParaRPr lang="en-US" sz="1200" dirty="0">
              <a:solidFill>
                <a:srgbClr val="4A66AC"/>
              </a:solidFill>
              <a:ea typeface="+mn-lt"/>
              <a:cs typeface="+mn-lt"/>
            </a:endParaRPr>
          </a:p>
          <a:p>
            <a:pPr algn="l"/>
            <a:endParaRPr lang="en-US" sz="1800" dirty="0">
              <a:solidFill>
                <a:schemeClr val="accent1"/>
              </a:solidFill>
            </a:endParaRPr>
          </a:p>
        </p:txBody>
      </p:sp>
      <p:pic>
        <p:nvPicPr>
          <p:cNvPr id="6" name="Picture 5">
            <a:extLst>
              <a:ext uri="{FF2B5EF4-FFF2-40B4-BE49-F238E27FC236}">
                <a16:creationId xmlns:a16="http://schemas.microsoft.com/office/drawing/2014/main" id="{DD4822EE-05B8-48C5-BEAB-264117A50E0F}"/>
              </a:ext>
            </a:extLst>
          </p:cNvPr>
          <p:cNvPicPr>
            <a:picLocks noChangeAspect="1"/>
          </p:cNvPicPr>
          <p:nvPr/>
        </p:nvPicPr>
        <p:blipFill>
          <a:blip r:embed="rId4"/>
          <a:stretch>
            <a:fillRect/>
          </a:stretch>
        </p:blipFill>
        <p:spPr>
          <a:xfrm>
            <a:off x="10759554" y="452437"/>
            <a:ext cx="990600" cy="619125"/>
          </a:xfrm>
          <a:prstGeom prst="rect">
            <a:avLst/>
          </a:prstGeom>
        </p:spPr>
      </p:pic>
    </p:spTree>
    <p:extLst>
      <p:ext uri="{BB962C8B-B14F-4D97-AF65-F5344CB8AC3E}">
        <p14:creationId xmlns:p14="http://schemas.microsoft.com/office/powerpoint/2010/main" val="867426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43000" y="609600"/>
            <a:ext cx="9875520" cy="1356360"/>
          </a:xfrm>
        </p:spPr>
        <p:txBody>
          <a:bodyPr vert="horz" lIns="91440" tIns="45720" rIns="91440" bIns="45720" rtlCol="0" anchor="ctr">
            <a:normAutofit/>
          </a:bodyPr>
          <a:lstStyle/>
          <a:p>
            <a:pPr algn="l">
              <a:lnSpc>
                <a:spcPct val="90000"/>
              </a:lnSpc>
            </a:pPr>
            <a:r>
              <a:rPr lang="en-US" sz="3400" dirty="0">
                <a:solidFill>
                  <a:schemeClr val="accent1"/>
                </a:solidFill>
              </a:rPr>
              <a:t>2. Governors for foster youth</a:t>
            </a:r>
            <a:br>
              <a:rPr lang="en-US" sz="3400" cap="none" dirty="0">
                <a:solidFill>
                  <a:schemeClr val="accent1"/>
                </a:solidFill>
              </a:rPr>
            </a:br>
            <a:r>
              <a:rPr lang="en-US" sz="2400" i="1" dirty="0">
                <a:solidFill>
                  <a:srgbClr val="3FC0B8"/>
                </a:solidFill>
              </a:rPr>
              <a:t>Eligibility</a:t>
            </a:r>
          </a:p>
        </p:txBody>
      </p:sp>
      <p:sp>
        <p:nvSpPr>
          <p:cNvPr id="3" name="Subtitle 2"/>
          <p:cNvSpPr>
            <a:spLocks noGrp="1"/>
          </p:cNvSpPr>
          <p:nvPr>
            <p:ph type="subTitle" idx="1"/>
          </p:nvPr>
        </p:nvSpPr>
        <p:spPr>
          <a:xfrm>
            <a:off x="1140351" y="2057400"/>
            <a:ext cx="9875520" cy="4038600"/>
          </a:xfrm>
        </p:spPr>
        <p:txBody>
          <a:bodyPr vert="horz" lIns="91440" tIns="45720" rIns="91440" bIns="45720" rtlCol="0">
            <a:normAutofit fontScale="77500" lnSpcReduction="20000"/>
          </a:bodyPr>
          <a:lstStyle/>
          <a:p>
            <a:pPr marL="457200" lvl="0" indent="-457200" algn="l">
              <a:buFont typeface="Arial" panose="020B0604020202020204" pitchFamily="34" charset="0"/>
              <a:buChar char="•"/>
            </a:pPr>
            <a:r>
              <a:rPr lang="en-US" sz="2300">
                <a:solidFill>
                  <a:srgbClr val="4A66AC"/>
                </a:solidFill>
                <a:cs typeface="Arial"/>
              </a:rPr>
              <a:t>Have a high school diploma or GED by June 2022</a:t>
            </a:r>
            <a:endParaRPr lang="en-US" sz="2300">
              <a:solidFill>
                <a:srgbClr val="4A66AC"/>
              </a:solidFill>
              <a:cs typeface="Arial" panose="020B0604020202020204" pitchFamily="34" charset="0"/>
            </a:endParaRPr>
          </a:p>
          <a:p>
            <a:pPr marL="457200" indent="-457200" algn="l">
              <a:buFont typeface="Arial" panose="020B0604020202020204" pitchFamily="34" charset="0"/>
              <a:buChar char="•"/>
            </a:pPr>
            <a:r>
              <a:rPr lang="en-US" sz="2300">
                <a:solidFill>
                  <a:srgbClr val="4A66AC"/>
                </a:solidFill>
                <a:cs typeface="Arial" panose="020B0604020202020204" pitchFamily="34" charset="0"/>
              </a:rPr>
              <a:t>Have a minimum cumulative GPA of 2.00</a:t>
            </a:r>
          </a:p>
          <a:p>
            <a:pPr marL="457200" lvl="0" indent="-457200" algn="l">
              <a:buFont typeface="Arial" panose="020B0604020202020204" pitchFamily="34" charset="0"/>
              <a:buChar char="•"/>
            </a:pPr>
            <a:r>
              <a:rPr lang="en-US" sz="2300">
                <a:solidFill>
                  <a:srgbClr val="4A66AC"/>
                </a:solidFill>
                <a:cs typeface="Arial"/>
              </a:rPr>
              <a:t>Plan to enroll at an </a:t>
            </a:r>
            <a:r>
              <a:rPr lang="en-US" sz="2300">
                <a:solidFill>
                  <a:srgbClr val="4A66AC"/>
                </a:solidFill>
                <a:cs typeface="Arial"/>
                <a:hlinkClick r:id="rId3">
                  <a:extLst>
                    <a:ext uri="{A12FA001-AC4F-418D-AE19-62706E023703}">
                      <ahyp:hlinkClr xmlns:ahyp="http://schemas.microsoft.com/office/drawing/2018/hyperlinkcolor" val="tx"/>
                    </a:ext>
                  </a:extLst>
                </a:hlinkClick>
              </a:rPr>
              <a:t>eligible</a:t>
            </a:r>
            <a:r>
              <a:rPr lang="en-US" sz="2300">
                <a:solidFill>
                  <a:srgbClr val="4A66AC"/>
                </a:solidFill>
                <a:cs typeface="Arial"/>
              </a:rPr>
              <a:t> Washington state college or university in fall 2022</a:t>
            </a:r>
            <a:endParaRPr lang="en-US" sz="2300">
              <a:solidFill>
                <a:srgbClr val="4A66AC"/>
              </a:solidFill>
              <a:cs typeface="Arial" panose="020B0604020202020204" pitchFamily="34" charset="0"/>
            </a:endParaRPr>
          </a:p>
          <a:p>
            <a:pPr marL="457200" indent="-457200" algn="l">
              <a:buFont typeface="Arial" panose="020B0604020202020204" pitchFamily="34" charset="0"/>
              <a:buChar char="•"/>
            </a:pPr>
            <a:r>
              <a:rPr lang="en-US" sz="2300">
                <a:solidFill>
                  <a:srgbClr val="4A66AC"/>
                </a:solidFill>
                <a:cs typeface="Arial"/>
              </a:rPr>
              <a:t>Have resided in Washington state for at least 12 consecutive months prior to college enrollment</a:t>
            </a:r>
          </a:p>
          <a:p>
            <a:pPr marL="457200" lvl="0" indent="-457200" algn="l">
              <a:buFont typeface="Arial" panose="020B0604020202020204" pitchFamily="34" charset="0"/>
              <a:buChar char="•"/>
            </a:pPr>
            <a:r>
              <a:rPr lang="en-US" sz="2300">
                <a:solidFill>
                  <a:srgbClr val="4A66AC"/>
                </a:solidFill>
                <a:cs typeface="Arial" panose="020B0604020202020204" pitchFamily="34" charset="0"/>
              </a:rPr>
              <a:t>File a </a:t>
            </a:r>
            <a:r>
              <a:rPr lang="en-US" sz="2300" b="1" u="sng">
                <a:solidFill>
                  <a:srgbClr val="4A66AC"/>
                </a:solidFill>
                <a:cs typeface="Arial" panose="020B0604020202020204" pitchFamily="34" charset="0"/>
              </a:rPr>
              <a:t>FAFSA or WASFA</a:t>
            </a:r>
            <a:r>
              <a:rPr lang="en-US" sz="2300" b="1">
                <a:solidFill>
                  <a:srgbClr val="4A66AC"/>
                </a:solidFill>
                <a:cs typeface="Arial" panose="020B0604020202020204" pitchFamily="34" charset="0"/>
              </a:rPr>
              <a:t> </a:t>
            </a:r>
            <a:r>
              <a:rPr lang="en-US" sz="2300">
                <a:solidFill>
                  <a:srgbClr val="4A66AC"/>
                </a:solidFill>
                <a:cs typeface="Arial" panose="020B0604020202020204" pitchFamily="34" charset="0"/>
              </a:rPr>
              <a:t>– to ensure student applies for all possible aid available</a:t>
            </a:r>
          </a:p>
          <a:p>
            <a:pPr marL="457200" lvl="0" indent="-457200" algn="l">
              <a:buFont typeface="Arial" panose="020B0604020202020204" pitchFamily="34" charset="0"/>
              <a:buChar char="•"/>
            </a:pPr>
            <a:r>
              <a:rPr lang="en-US" sz="2300">
                <a:solidFill>
                  <a:srgbClr val="4A66AC"/>
                </a:solidFill>
                <a:cs typeface="Arial" panose="020B0604020202020204" pitchFamily="34" charset="0"/>
              </a:rPr>
              <a:t>Meet one of the following criteria (either currently or until age 18):</a:t>
            </a:r>
          </a:p>
          <a:p>
            <a:pPr marL="914400" lvl="1" indent="-457200" algn="l">
              <a:buSzPct val="100000"/>
              <a:buFont typeface="Corbel" panose="020B0503020204020204" pitchFamily="34" charset="0"/>
              <a:buChar char="−"/>
            </a:pPr>
            <a:r>
              <a:rPr lang="en-US" sz="2300">
                <a:solidFill>
                  <a:srgbClr val="4A66AC"/>
                </a:solidFill>
                <a:cs typeface="Arial" panose="020B0604020202020204" pitchFamily="34" charset="0"/>
              </a:rPr>
              <a:t>Placed by a Washington </a:t>
            </a:r>
            <a:r>
              <a:rPr lang="en-US" sz="2300" b="1">
                <a:solidFill>
                  <a:srgbClr val="4A66AC"/>
                </a:solidFill>
                <a:cs typeface="Arial" panose="020B0604020202020204" pitchFamily="34" charset="0"/>
              </a:rPr>
              <a:t>State</a:t>
            </a:r>
            <a:r>
              <a:rPr lang="en-US" sz="2300">
                <a:solidFill>
                  <a:srgbClr val="4A66AC"/>
                </a:solidFill>
                <a:cs typeface="Arial" panose="020B0604020202020204" pitchFamily="34" charset="0"/>
              </a:rPr>
              <a:t> court order in any of the following living situations:</a:t>
            </a:r>
          </a:p>
          <a:p>
            <a:pPr marL="1371600" lvl="2" indent="-457200" algn="l">
              <a:buSzPct val="100000"/>
              <a:buFont typeface="Wingdings" panose="05000000000000000000" pitchFamily="2" charset="2"/>
              <a:buChar char="Ø"/>
            </a:pPr>
            <a:r>
              <a:rPr lang="en-US" sz="2300">
                <a:solidFill>
                  <a:srgbClr val="4A66AC"/>
                </a:solidFill>
                <a:cs typeface="Arial" panose="020B0604020202020204" pitchFamily="34" charset="0"/>
              </a:rPr>
              <a:t>Foster Care, Guardianship or Dependency Guardianship (non-relatives, relatives, residential/group care)</a:t>
            </a:r>
          </a:p>
          <a:p>
            <a:pPr marL="914400" lvl="1" indent="-457200" algn="l">
              <a:buSzPct val="100000"/>
              <a:buFont typeface="Corbel" panose="020B0503020204020204" pitchFamily="34" charset="0"/>
              <a:buChar char="−"/>
            </a:pPr>
            <a:r>
              <a:rPr lang="en-US" sz="2300">
                <a:solidFill>
                  <a:srgbClr val="4A66AC"/>
                </a:solidFill>
                <a:cs typeface="Arial" panose="020B0604020202020204" pitchFamily="34" charset="0"/>
              </a:rPr>
              <a:t>Placed in </a:t>
            </a:r>
            <a:r>
              <a:rPr lang="en-US" sz="2300" b="1">
                <a:solidFill>
                  <a:srgbClr val="4A66AC"/>
                </a:solidFill>
                <a:cs typeface="Arial" panose="020B0604020202020204" pitchFamily="34" charset="0"/>
              </a:rPr>
              <a:t>federal</a:t>
            </a:r>
            <a:r>
              <a:rPr lang="en-US" sz="2300">
                <a:solidFill>
                  <a:srgbClr val="4A66AC"/>
                </a:solidFill>
                <a:cs typeface="Arial" panose="020B0604020202020204" pitchFamily="34" charset="0"/>
              </a:rPr>
              <a:t>ly-recognized care (private nonprofit agency in Washington state),  classified as unaccompanied minor and rendered legal permanent residency in the United States</a:t>
            </a:r>
          </a:p>
          <a:p>
            <a:pPr marL="914400" lvl="1" indent="-457200" algn="l">
              <a:buSzPct val="100000"/>
              <a:buFont typeface="Corbel" panose="020B0503020204020204" pitchFamily="34" charset="0"/>
              <a:buChar char="−"/>
            </a:pPr>
            <a:r>
              <a:rPr lang="en-US" sz="2300">
                <a:solidFill>
                  <a:srgbClr val="4A66AC"/>
                </a:solidFill>
                <a:cs typeface="Arial" panose="020B0604020202020204" pitchFamily="34" charset="0"/>
              </a:rPr>
              <a:t>Placed under a dependency </a:t>
            </a:r>
            <a:r>
              <a:rPr lang="en-US" sz="2300" b="1">
                <a:solidFill>
                  <a:srgbClr val="4A66AC"/>
                </a:solidFill>
                <a:cs typeface="Arial" panose="020B0604020202020204" pitchFamily="34" charset="0"/>
              </a:rPr>
              <a:t>tribal</a:t>
            </a:r>
            <a:r>
              <a:rPr lang="en-US" sz="2300">
                <a:solidFill>
                  <a:srgbClr val="4A66AC"/>
                </a:solidFill>
                <a:cs typeface="Arial" panose="020B0604020202020204" pitchFamily="34" charset="0"/>
              </a:rPr>
              <a:t> court order outside of your home.</a:t>
            </a:r>
          </a:p>
          <a:p>
            <a:pPr indent="-182880" algn="l">
              <a:buFont typeface="Corbel" pitchFamily="34" charset="0"/>
              <a:buChar char="•"/>
            </a:pPr>
            <a:endParaRPr lang="en-US">
              <a:solidFill>
                <a:schemeClr val="accent1"/>
              </a:solidFill>
            </a:endParaRPr>
          </a:p>
        </p:txBody>
      </p:sp>
      <p:pic>
        <p:nvPicPr>
          <p:cNvPr id="6" name="Picture 5">
            <a:extLst>
              <a:ext uri="{FF2B5EF4-FFF2-40B4-BE49-F238E27FC236}">
                <a16:creationId xmlns:a16="http://schemas.microsoft.com/office/drawing/2014/main" id="{DD4822EE-05B8-48C5-BEAB-264117A50E0F}"/>
              </a:ext>
            </a:extLst>
          </p:cNvPr>
          <p:cNvPicPr>
            <a:picLocks noChangeAspect="1"/>
          </p:cNvPicPr>
          <p:nvPr/>
        </p:nvPicPr>
        <p:blipFill>
          <a:blip r:embed="rId4"/>
          <a:stretch>
            <a:fillRect/>
          </a:stretch>
        </p:blipFill>
        <p:spPr>
          <a:xfrm>
            <a:off x="10759554" y="452437"/>
            <a:ext cx="990600" cy="619125"/>
          </a:xfrm>
          <a:prstGeom prst="rect">
            <a:avLst/>
          </a:prstGeom>
        </p:spPr>
      </p:pic>
      <p:pic>
        <p:nvPicPr>
          <p:cNvPr id="7" name="Graphic 6" descr="Users">
            <a:extLst>
              <a:ext uri="{FF2B5EF4-FFF2-40B4-BE49-F238E27FC236}">
                <a16:creationId xmlns:a16="http://schemas.microsoft.com/office/drawing/2014/main" id="{6C9D86E1-0154-41B5-BF60-055D8FE263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4861" y="5383369"/>
            <a:ext cx="1130980" cy="1130980"/>
          </a:xfrm>
          <a:prstGeom prst="rect">
            <a:avLst/>
          </a:prstGeom>
        </p:spPr>
      </p:pic>
      <p:pic>
        <p:nvPicPr>
          <p:cNvPr id="8" name="Picture 7">
            <a:extLst>
              <a:ext uri="{FF2B5EF4-FFF2-40B4-BE49-F238E27FC236}">
                <a16:creationId xmlns:a16="http://schemas.microsoft.com/office/drawing/2014/main" id="{E805B8C2-CCDB-45C6-83D5-99970E5C4C88}"/>
              </a:ext>
            </a:extLst>
          </p:cNvPr>
          <p:cNvPicPr>
            <a:picLocks noChangeAspect="1"/>
          </p:cNvPicPr>
          <p:nvPr/>
        </p:nvPicPr>
        <p:blipFill>
          <a:blip r:embed="rId7"/>
          <a:stretch>
            <a:fillRect/>
          </a:stretch>
        </p:blipFill>
        <p:spPr>
          <a:xfrm>
            <a:off x="249555" y="1879860"/>
            <a:ext cx="923925" cy="590550"/>
          </a:xfrm>
          <a:prstGeom prst="rect">
            <a:avLst/>
          </a:prstGeom>
        </p:spPr>
      </p:pic>
    </p:spTree>
    <p:extLst>
      <p:ext uri="{BB962C8B-B14F-4D97-AF65-F5344CB8AC3E}">
        <p14:creationId xmlns:p14="http://schemas.microsoft.com/office/powerpoint/2010/main" val="2528577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43000" y="609600"/>
            <a:ext cx="9875520" cy="1356360"/>
          </a:xfrm>
        </p:spPr>
        <p:txBody>
          <a:bodyPr vert="horz" lIns="91440" tIns="45720" rIns="91440" bIns="45720" rtlCol="0" anchor="ctr">
            <a:normAutofit/>
          </a:bodyPr>
          <a:lstStyle/>
          <a:p>
            <a:pPr algn="l">
              <a:lnSpc>
                <a:spcPct val="90000"/>
              </a:lnSpc>
            </a:pPr>
            <a:r>
              <a:rPr lang="en-US" sz="3400">
                <a:solidFill>
                  <a:schemeClr val="accent1"/>
                </a:solidFill>
              </a:rPr>
              <a:t>3. Martin </a:t>
            </a:r>
            <a:r>
              <a:rPr lang="en-US" sz="3400" err="1">
                <a:solidFill>
                  <a:schemeClr val="accent1"/>
                </a:solidFill>
              </a:rPr>
              <a:t>luther</a:t>
            </a:r>
            <a:r>
              <a:rPr lang="en-US" sz="3400">
                <a:solidFill>
                  <a:schemeClr val="accent1"/>
                </a:solidFill>
              </a:rPr>
              <a:t> king jr. </a:t>
            </a:r>
            <a:br>
              <a:rPr lang="en-US" sz="3400" cap="none">
                <a:solidFill>
                  <a:schemeClr val="accent1"/>
                </a:solidFill>
              </a:rPr>
            </a:br>
            <a:endParaRPr lang="en-US" sz="2400" i="1">
              <a:solidFill>
                <a:srgbClr val="3FC0B8"/>
              </a:solidFill>
            </a:endParaRPr>
          </a:p>
        </p:txBody>
      </p:sp>
      <p:sp>
        <p:nvSpPr>
          <p:cNvPr id="3" name="Subtitle 2"/>
          <p:cNvSpPr>
            <a:spLocks noGrp="1"/>
          </p:cNvSpPr>
          <p:nvPr>
            <p:ph type="subTitle" idx="1"/>
          </p:nvPr>
        </p:nvSpPr>
        <p:spPr>
          <a:xfrm>
            <a:off x="1140351" y="2057400"/>
            <a:ext cx="9875520" cy="4038600"/>
          </a:xfrm>
        </p:spPr>
        <p:txBody>
          <a:bodyPr vert="horz" lIns="91440" tIns="45720" rIns="91440" bIns="45720" rtlCol="0">
            <a:normAutofit lnSpcReduction="10000"/>
          </a:bodyPr>
          <a:lstStyle/>
          <a:p>
            <a:pPr marL="0" indent="0" algn="l">
              <a:buNone/>
            </a:pPr>
            <a:r>
              <a:rPr lang="en-US" sz="1800" dirty="0">
                <a:solidFill>
                  <a:srgbClr val="4A66AC"/>
                </a:solidFill>
                <a:latin typeface="+mj-lt"/>
                <a:cs typeface="Arial Bold"/>
              </a:rPr>
              <a:t>The Martin Luther King Jr. Scholarship Fund was created by the Mount Baker Foundation in 1985 as a neighborhood effort to honor the work and dreams of Dr. King. Scholarships are awarded to students who live and go to school in our community.</a:t>
            </a:r>
          </a:p>
          <a:p>
            <a:pPr marL="0" indent="0" algn="l">
              <a:buNone/>
            </a:pPr>
            <a:r>
              <a:rPr lang="en-US" sz="1800" dirty="0">
                <a:solidFill>
                  <a:srgbClr val="4A66AC"/>
                </a:solidFill>
                <a:latin typeface="+mj-lt"/>
                <a:cs typeface="Arial Bold"/>
              </a:rPr>
              <a:t>The goal of this scholarship is to help deserving students achieve the dream of a postsecondary education. The scholarship seeks out students who show financial need, academic promise and who have overcome obstacles while contributing to their community. This community's strong support of scholars is one of the most unique and important attributes of the scholarship. Students who receive this scholarship will have access to regional and online support with CSF.</a:t>
            </a:r>
          </a:p>
          <a:p>
            <a:pPr marL="0" indent="0" algn="l">
              <a:buNone/>
            </a:pPr>
            <a:r>
              <a:rPr lang="en-US" sz="1800" dirty="0">
                <a:solidFill>
                  <a:srgbClr val="4A66AC"/>
                </a:solidFill>
                <a:latin typeface="+mj-lt"/>
                <a:ea typeface="+mn-lt"/>
                <a:cs typeface="Arial" panose="020B0604020202020204" pitchFamily="34" charset="0"/>
              </a:rPr>
              <a:t>Scholarships range from $2,000 to $4,000 per year depending on the school of enrollment for a </a:t>
            </a:r>
            <a:r>
              <a:rPr lang="en-US" sz="1800" b="1" dirty="0">
                <a:solidFill>
                  <a:srgbClr val="4A66AC"/>
                </a:solidFill>
                <a:latin typeface="+mj-lt"/>
                <a:ea typeface="+mn-lt"/>
                <a:cs typeface="Arial" panose="020B0604020202020204" pitchFamily="34" charset="0"/>
              </a:rPr>
              <a:t>maximum of $16,000</a:t>
            </a:r>
            <a:r>
              <a:rPr lang="en-US" sz="1800" dirty="0">
                <a:solidFill>
                  <a:srgbClr val="4A66AC"/>
                </a:solidFill>
                <a:latin typeface="+mj-lt"/>
                <a:ea typeface="+mn-lt"/>
                <a:cs typeface="Arial" panose="020B0604020202020204" pitchFamily="34" charset="0"/>
              </a:rPr>
              <a:t>.</a:t>
            </a:r>
          </a:p>
          <a:p>
            <a:pPr marL="0" indent="0" algn="l">
              <a:buNone/>
            </a:pPr>
            <a:endParaRPr lang="en-US" sz="1800" dirty="0">
              <a:solidFill>
                <a:srgbClr val="4A66AC"/>
              </a:solidFill>
              <a:latin typeface="+mj-lt"/>
              <a:ea typeface="+mn-lt"/>
              <a:cs typeface="Arial" panose="020B0604020202020204" pitchFamily="34" charset="0"/>
            </a:endParaRPr>
          </a:p>
          <a:p>
            <a:pPr marL="0" indent="0" algn="l">
              <a:buNone/>
            </a:pPr>
            <a:endParaRPr lang="en-US" sz="1800" dirty="0">
              <a:solidFill>
                <a:srgbClr val="4A66AC"/>
              </a:solidFill>
              <a:latin typeface="+mj-lt"/>
              <a:ea typeface="+mn-lt"/>
              <a:cs typeface="Arial" panose="020B0604020202020204" pitchFamily="34" charset="0"/>
            </a:endParaRPr>
          </a:p>
          <a:p>
            <a:pPr marL="0" indent="0" algn="l">
              <a:buNone/>
            </a:pPr>
            <a:r>
              <a:rPr lang="en-US" sz="1200" dirty="0">
                <a:solidFill>
                  <a:srgbClr val="4A66AC"/>
                </a:solidFill>
                <a:ea typeface="+mn-lt"/>
                <a:cs typeface="Arial" panose="020B0604020202020204" pitchFamily="34" charset="0"/>
              </a:rPr>
              <a:t>For more information: </a:t>
            </a:r>
            <a:r>
              <a:rPr lang="en-US" sz="1200" dirty="0">
                <a:hlinkClick r:id="rId3"/>
              </a:rPr>
              <a:t>Martin Luther King Jr. Scholarship - College Success Foundation</a:t>
            </a:r>
            <a:endParaRPr lang="en-US" sz="1200" dirty="0">
              <a:solidFill>
                <a:schemeClr val="accent1"/>
              </a:solidFill>
            </a:endParaRPr>
          </a:p>
        </p:txBody>
      </p:sp>
      <p:pic>
        <p:nvPicPr>
          <p:cNvPr id="6" name="Picture 5">
            <a:extLst>
              <a:ext uri="{FF2B5EF4-FFF2-40B4-BE49-F238E27FC236}">
                <a16:creationId xmlns:a16="http://schemas.microsoft.com/office/drawing/2014/main" id="{DD4822EE-05B8-48C5-BEAB-264117A50E0F}"/>
              </a:ext>
            </a:extLst>
          </p:cNvPr>
          <p:cNvPicPr>
            <a:picLocks noChangeAspect="1"/>
          </p:cNvPicPr>
          <p:nvPr/>
        </p:nvPicPr>
        <p:blipFill>
          <a:blip r:embed="rId4"/>
          <a:stretch>
            <a:fillRect/>
          </a:stretch>
        </p:blipFill>
        <p:spPr>
          <a:xfrm>
            <a:off x="10759554" y="452437"/>
            <a:ext cx="990600" cy="619125"/>
          </a:xfrm>
          <a:prstGeom prst="rect">
            <a:avLst/>
          </a:prstGeom>
        </p:spPr>
      </p:pic>
    </p:spTree>
    <p:extLst>
      <p:ext uri="{BB962C8B-B14F-4D97-AF65-F5344CB8AC3E}">
        <p14:creationId xmlns:p14="http://schemas.microsoft.com/office/powerpoint/2010/main" val="3897010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B086532B-5A3E-44A5-A0C2-22A0DB316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07063" y="609600"/>
            <a:ext cx="8861939" cy="1356360"/>
          </a:xfrm>
        </p:spPr>
        <p:txBody>
          <a:bodyPr vert="horz" lIns="91440" tIns="45720" rIns="91440" bIns="45720" rtlCol="0" anchor="ctr">
            <a:normAutofit/>
          </a:bodyPr>
          <a:lstStyle/>
          <a:p>
            <a:pPr algn="l">
              <a:lnSpc>
                <a:spcPct val="90000"/>
              </a:lnSpc>
            </a:pPr>
            <a:r>
              <a:rPr lang="en-US" sz="4400" dirty="0">
                <a:solidFill>
                  <a:schemeClr val="accent1"/>
                </a:solidFill>
              </a:rPr>
              <a:t>3. Martin </a:t>
            </a:r>
            <a:r>
              <a:rPr lang="en-US" sz="4400" dirty="0" err="1">
                <a:solidFill>
                  <a:schemeClr val="accent1"/>
                </a:solidFill>
              </a:rPr>
              <a:t>luther</a:t>
            </a:r>
            <a:r>
              <a:rPr lang="en-US" sz="4400" dirty="0">
                <a:solidFill>
                  <a:schemeClr val="accent1"/>
                </a:solidFill>
              </a:rPr>
              <a:t> king jr. </a:t>
            </a:r>
            <a:br>
              <a:rPr lang="en-US" sz="3400" cap="none" dirty="0">
                <a:solidFill>
                  <a:schemeClr val="accent1"/>
                </a:solidFill>
              </a:rPr>
            </a:br>
            <a:r>
              <a:rPr lang="en-US" sz="2400" dirty="0">
                <a:solidFill>
                  <a:srgbClr val="3FC0B8"/>
                </a:solidFill>
              </a:rPr>
              <a:t>Eligibility</a:t>
            </a:r>
            <a:endParaRPr lang="en-US" sz="2400" i="1" dirty="0">
              <a:solidFill>
                <a:srgbClr val="3FC0B8"/>
              </a:solidFill>
            </a:endParaRPr>
          </a:p>
        </p:txBody>
      </p:sp>
      <p:sp>
        <p:nvSpPr>
          <p:cNvPr id="3" name="Subtitle 2"/>
          <p:cNvSpPr>
            <a:spLocks noGrp="1"/>
          </p:cNvSpPr>
          <p:nvPr>
            <p:ph type="subTitle" idx="1"/>
          </p:nvPr>
        </p:nvSpPr>
        <p:spPr>
          <a:xfrm>
            <a:off x="707062" y="1894776"/>
            <a:ext cx="7800329" cy="4038600"/>
          </a:xfrm>
        </p:spPr>
        <p:txBody>
          <a:bodyPr vert="horz" lIns="91440" tIns="45720" rIns="91440" bIns="45720" rtlCol="0">
            <a:noAutofit/>
          </a:bodyPr>
          <a:lstStyle/>
          <a:p>
            <a:pPr marL="347472" indent="-182880" algn="l">
              <a:buFont typeface="Corbel" pitchFamily="34" charset="0"/>
              <a:buChar char="•"/>
            </a:pPr>
            <a:r>
              <a:rPr lang="en-US" sz="1600" dirty="0">
                <a:solidFill>
                  <a:schemeClr val="accent1"/>
                </a:solidFill>
              </a:rPr>
              <a:t>Be a current high school senior at in the Mount Baker area on track to graduate by June 2022</a:t>
            </a:r>
          </a:p>
          <a:p>
            <a:pPr marL="347472" indent="-182880" algn="l">
              <a:buFont typeface="Corbel" pitchFamily="34" charset="0"/>
              <a:buChar char="•"/>
            </a:pPr>
            <a:r>
              <a:rPr lang="en-US" sz="1600" dirty="0">
                <a:solidFill>
                  <a:schemeClr val="accent1"/>
                </a:solidFill>
              </a:rPr>
              <a:t>Be a resident of or attend school in one of the following zip codes: </a:t>
            </a:r>
            <a:r>
              <a:rPr lang="en-US" sz="1600" i="1" dirty="0">
                <a:solidFill>
                  <a:schemeClr val="accent1"/>
                </a:solidFill>
              </a:rPr>
              <a:t>98104, 98108, 98118, 98122, 98134, 98144</a:t>
            </a:r>
            <a:r>
              <a:rPr lang="en-US" sz="1600" dirty="0">
                <a:solidFill>
                  <a:schemeClr val="accent1"/>
                </a:solidFill>
              </a:rPr>
              <a:t>; Franklin, Garfield, NOVA, Interagency sites, Rainier Beach, South Lake, Cleveland and independent schools in these zip codes are all eligible</a:t>
            </a:r>
          </a:p>
          <a:p>
            <a:pPr marL="347472" indent="-182880" algn="l">
              <a:buFont typeface="Corbel" pitchFamily="34" charset="0"/>
              <a:buChar char="•"/>
            </a:pPr>
            <a:r>
              <a:rPr lang="en-US" sz="1600" dirty="0">
                <a:solidFill>
                  <a:schemeClr val="accent1"/>
                </a:solidFill>
              </a:rPr>
              <a:t>The scholarship is limited to students from ethnic or racial groups that are underrepresented in higher education, especially the following:</a:t>
            </a:r>
          </a:p>
          <a:p>
            <a:pPr marL="907542" lvl="3" indent="-285750" algn="l">
              <a:spcBef>
                <a:spcPts val="1400"/>
              </a:spcBef>
              <a:buFont typeface="Corbel" panose="020B0503020204020204" pitchFamily="34" charset="0"/>
              <a:buChar char="−"/>
            </a:pPr>
            <a:r>
              <a:rPr lang="en-US" sz="1400" dirty="0"/>
              <a:t>American Indian or Alaska Native, Asian (Cambodian, Filipino, Laotian, Vietnamese), African or Black, Hispanic, Pacific Islanders, Multiracial</a:t>
            </a:r>
          </a:p>
          <a:p>
            <a:pPr marL="347472" indent="-182880" algn="l">
              <a:buFont typeface="Corbel" pitchFamily="34" charset="0"/>
              <a:buChar char="•"/>
            </a:pPr>
            <a:r>
              <a:rPr lang="en-US" sz="1600" dirty="0">
                <a:solidFill>
                  <a:schemeClr val="accent1"/>
                </a:solidFill>
              </a:rPr>
              <a:t>Have a minimum cumulative GPA of 2.50  </a:t>
            </a:r>
            <a:r>
              <a:rPr lang="en-US" sz="1200" dirty="0">
                <a:solidFill>
                  <a:schemeClr val="accent1"/>
                </a:solidFill>
              </a:rPr>
              <a:t>(a</a:t>
            </a:r>
            <a:r>
              <a:rPr lang="en-US" sz="1200" b="0" i="0" dirty="0">
                <a:solidFill>
                  <a:schemeClr val="accent1"/>
                </a:solidFill>
                <a:effectLst/>
              </a:rPr>
              <a:t>n ideal candidate will have a GPA between 2.5 and 3.6)</a:t>
            </a:r>
            <a:endParaRPr lang="en-US" sz="1200" dirty="0">
              <a:solidFill>
                <a:schemeClr val="accent1"/>
              </a:solidFill>
            </a:endParaRPr>
          </a:p>
          <a:p>
            <a:pPr marL="347472" indent="-182880" algn="l">
              <a:buFont typeface="Corbel" pitchFamily="34" charset="0"/>
              <a:buChar char="•"/>
            </a:pPr>
            <a:r>
              <a:rPr lang="en-US" sz="1600" dirty="0">
                <a:solidFill>
                  <a:schemeClr val="accent1"/>
                </a:solidFill>
              </a:rPr>
              <a:t>Plan to enroll at a not-for-profit, accredited college/university</a:t>
            </a:r>
          </a:p>
          <a:p>
            <a:pPr marL="347472" lvl="0" indent="-182880" algn="l">
              <a:buFont typeface="Corbel" pitchFamily="34" charset="0"/>
              <a:buChar char="•"/>
            </a:pPr>
            <a:r>
              <a:rPr lang="en-US" sz="1600" dirty="0">
                <a:solidFill>
                  <a:schemeClr val="accent1"/>
                </a:solidFill>
              </a:rPr>
              <a:t>File a </a:t>
            </a:r>
            <a:r>
              <a:rPr lang="en-US" sz="1600" b="1" u="sng" dirty="0">
                <a:solidFill>
                  <a:schemeClr val="accent1"/>
                </a:solidFill>
              </a:rPr>
              <a:t>FAFSA or WASFA</a:t>
            </a:r>
            <a:r>
              <a:rPr lang="en-US" sz="1600" b="1" dirty="0">
                <a:solidFill>
                  <a:schemeClr val="accent1"/>
                </a:solidFill>
              </a:rPr>
              <a:t>  </a:t>
            </a:r>
            <a:r>
              <a:rPr lang="en-US" sz="1200" b="1" dirty="0">
                <a:solidFill>
                  <a:schemeClr val="accent1"/>
                </a:solidFill>
              </a:rPr>
              <a:t>(</a:t>
            </a:r>
            <a:r>
              <a:rPr lang="en-US" sz="1200" dirty="0">
                <a:solidFill>
                  <a:schemeClr val="accent1"/>
                </a:solidFill>
              </a:rPr>
              <a:t>to ensure student applies for all possible aid available)</a:t>
            </a:r>
          </a:p>
          <a:p>
            <a:pPr marL="347472" indent="-182880" algn="l">
              <a:buFont typeface="Corbel" pitchFamily="34" charset="0"/>
              <a:buChar char="•"/>
            </a:pPr>
            <a:r>
              <a:rPr lang="en-US" sz="1600" dirty="0">
                <a:solidFill>
                  <a:schemeClr val="accent1"/>
                </a:solidFill>
              </a:rPr>
              <a:t>Have a </a:t>
            </a:r>
            <a:r>
              <a:rPr lang="en-US" sz="1600" b="1" dirty="0">
                <a:solidFill>
                  <a:schemeClr val="accent1"/>
                </a:solidFill>
                <a:hlinkClick r:id="rId3">
                  <a:extLst>
                    <a:ext uri="{A12FA001-AC4F-418D-AE19-62706E023703}">
                      <ahyp:hlinkClr xmlns:ahyp="http://schemas.microsoft.com/office/drawing/2018/hyperlinkcolor" val="tx"/>
                    </a:ext>
                  </a:extLst>
                </a:hlinkClick>
              </a:rPr>
              <a:t>family income</a:t>
            </a:r>
            <a:r>
              <a:rPr lang="en-US" sz="1600" dirty="0">
                <a:solidFill>
                  <a:schemeClr val="accent1"/>
                </a:solidFill>
              </a:rPr>
              <a:t> that doesn’t exceed the program’s requirement </a:t>
            </a:r>
          </a:p>
        </p:txBody>
      </p:sp>
      <p:pic>
        <p:nvPicPr>
          <p:cNvPr id="7" name="Graphic 6" descr="Users">
            <a:extLst>
              <a:ext uri="{FF2B5EF4-FFF2-40B4-BE49-F238E27FC236}">
                <a16:creationId xmlns:a16="http://schemas.microsoft.com/office/drawing/2014/main" id="{7E3B7D34-7B0C-4D21-9C3F-E6BFA855C7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60164" y="2534856"/>
            <a:ext cx="2460860" cy="2460860"/>
          </a:xfrm>
          <a:prstGeom prst="rect">
            <a:avLst/>
          </a:prstGeom>
        </p:spPr>
      </p:pic>
      <p:pic>
        <p:nvPicPr>
          <p:cNvPr id="6" name="Picture 5">
            <a:extLst>
              <a:ext uri="{FF2B5EF4-FFF2-40B4-BE49-F238E27FC236}">
                <a16:creationId xmlns:a16="http://schemas.microsoft.com/office/drawing/2014/main" id="{DD4822EE-05B8-48C5-BEAB-264117A50E0F}"/>
              </a:ext>
            </a:extLst>
          </p:cNvPr>
          <p:cNvPicPr>
            <a:picLocks noChangeAspect="1"/>
          </p:cNvPicPr>
          <p:nvPr/>
        </p:nvPicPr>
        <p:blipFill>
          <a:blip r:embed="rId6"/>
          <a:stretch>
            <a:fillRect/>
          </a:stretch>
        </p:blipFill>
        <p:spPr>
          <a:xfrm>
            <a:off x="10759554" y="452437"/>
            <a:ext cx="990600" cy="619125"/>
          </a:xfrm>
          <a:prstGeom prst="rect">
            <a:avLst/>
          </a:prstGeom>
        </p:spPr>
      </p:pic>
    </p:spTree>
    <p:extLst>
      <p:ext uri="{BB962C8B-B14F-4D97-AF65-F5344CB8AC3E}">
        <p14:creationId xmlns:p14="http://schemas.microsoft.com/office/powerpoint/2010/main" val="3893955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93E4-D606-4E62-AE21-E3F1A5A93A9E}"/>
              </a:ext>
            </a:extLst>
          </p:cNvPr>
          <p:cNvSpPr>
            <a:spLocks noGrp="1"/>
          </p:cNvSpPr>
          <p:nvPr>
            <p:ph type="ctrTitle"/>
          </p:nvPr>
        </p:nvSpPr>
        <p:spPr/>
        <p:txBody>
          <a:bodyPr/>
          <a:lstStyle/>
          <a:p>
            <a:r>
              <a:rPr lang="en-US" b="1" dirty="0">
                <a:solidFill>
                  <a:schemeClr val="bg1"/>
                </a:solidFill>
                <a:cs typeface="Calibri"/>
              </a:rPr>
              <a:t>APPLICATION SECTIONS</a:t>
            </a:r>
            <a:endParaRPr lang="en-US" b="1" u="sng" dirty="0">
              <a:solidFill>
                <a:schemeClr val="bg1"/>
              </a:solidFill>
              <a:cs typeface="Calibri"/>
            </a:endParaRPr>
          </a:p>
        </p:txBody>
      </p:sp>
    </p:spTree>
    <p:extLst>
      <p:ext uri="{BB962C8B-B14F-4D97-AF65-F5344CB8AC3E}">
        <p14:creationId xmlns:p14="http://schemas.microsoft.com/office/powerpoint/2010/main" val="3825371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43000" y="609600"/>
            <a:ext cx="9875520" cy="1356360"/>
          </a:xfrm>
        </p:spPr>
        <p:txBody>
          <a:bodyPr vert="horz" lIns="91440" tIns="45720" rIns="91440" bIns="45720" rtlCol="0" anchor="ctr">
            <a:normAutofit/>
          </a:bodyPr>
          <a:lstStyle/>
          <a:p>
            <a:pPr algn="l">
              <a:lnSpc>
                <a:spcPct val="90000"/>
              </a:lnSpc>
            </a:pPr>
            <a:r>
              <a:rPr lang="en-US" sz="4400" dirty="0">
                <a:solidFill>
                  <a:schemeClr val="accent1"/>
                </a:solidFill>
              </a:rPr>
              <a:t>APPLICATION SECTIONS</a:t>
            </a:r>
            <a:endParaRPr lang="en-US" sz="4400" i="1" dirty="0">
              <a:solidFill>
                <a:srgbClr val="3FC0B8"/>
              </a:solidFill>
            </a:endParaRPr>
          </a:p>
        </p:txBody>
      </p:sp>
      <p:sp>
        <p:nvSpPr>
          <p:cNvPr id="3" name="Subtitle 2"/>
          <p:cNvSpPr>
            <a:spLocks noGrp="1"/>
          </p:cNvSpPr>
          <p:nvPr>
            <p:ph type="subTitle" idx="1"/>
          </p:nvPr>
        </p:nvSpPr>
        <p:spPr>
          <a:xfrm>
            <a:off x="1140351" y="2057400"/>
            <a:ext cx="9875520" cy="4038600"/>
          </a:xfrm>
        </p:spPr>
        <p:txBody>
          <a:bodyPr vert="horz" lIns="91440" tIns="45720" rIns="91440" bIns="45720" rtlCol="0">
            <a:noAutofit/>
          </a:bodyPr>
          <a:lstStyle/>
          <a:p>
            <a:pPr marL="457200" indent="-457200" algn="l">
              <a:buClr>
                <a:srgbClr val="3FC0B8"/>
              </a:buClr>
              <a:buFont typeface="Wingdings" panose="05000000000000000000" pitchFamily="2" charset="2"/>
              <a:buChar char="q"/>
            </a:pPr>
            <a:r>
              <a:rPr lang="en-US" sz="2800">
                <a:solidFill>
                  <a:srgbClr val="981F32"/>
                </a:solidFill>
              </a:rPr>
              <a:t>Application</a:t>
            </a:r>
          </a:p>
          <a:p>
            <a:pPr marL="800100" lvl="1" indent="-342900" algn="l">
              <a:buClr>
                <a:srgbClr val="3FC0B8"/>
              </a:buClr>
              <a:buFont typeface="Corbel" panose="020B0503020204020204" pitchFamily="34" charset="0"/>
              <a:buChar char="−"/>
            </a:pPr>
            <a:r>
              <a:rPr lang="en-US" sz="2400">
                <a:solidFill>
                  <a:srgbClr val="4A66AC"/>
                </a:solidFill>
                <a:cs typeface="Arial" panose="020B0604020202020204" pitchFamily="34" charset="0"/>
              </a:rPr>
              <a:t>Activities</a:t>
            </a:r>
          </a:p>
          <a:p>
            <a:pPr marL="800100" lvl="1" indent="-342900" algn="l">
              <a:buClr>
                <a:srgbClr val="3FC0B8"/>
              </a:buClr>
              <a:buFont typeface="Corbel" panose="020B0503020204020204" pitchFamily="34" charset="0"/>
              <a:buChar char="−"/>
            </a:pPr>
            <a:r>
              <a:rPr lang="en-US" sz="2400">
                <a:solidFill>
                  <a:srgbClr val="4A66AC"/>
                </a:solidFill>
                <a:cs typeface="Arial" panose="020B0604020202020204" pitchFamily="34" charset="0"/>
              </a:rPr>
              <a:t>Academic plans</a:t>
            </a:r>
          </a:p>
          <a:p>
            <a:pPr marL="800100" lvl="1" indent="-342900" algn="l">
              <a:buClr>
                <a:srgbClr val="3FC0B8"/>
              </a:buClr>
              <a:buFont typeface="Corbel" panose="020B0503020204020204" pitchFamily="34" charset="0"/>
              <a:buChar char="−"/>
            </a:pPr>
            <a:r>
              <a:rPr lang="en-US" sz="2400">
                <a:solidFill>
                  <a:srgbClr val="4A66AC"/>
                </a:solidFill>
                <a:cs typeface="Arial" panose="020B0604020202020204" pitchFamily="34" charset="0"/>
              </a:rPr>
              <a:t>Special circumstances</a:t>
            </a:r>
          </a:p>
          <a:p>
            <a:pPr marL="800100" lvl="1" indent="-342900" algn="l">
              <a:buClr>
                <a:srgbClr val="3FC0B8"/>
              </a:buClr>
              <a:buFont typeface="Corbel" panose="020B0503020204020204" pitchFamily="34" charset="0"/>
              <a:buChar char="−"/>
            </a:pPr>
            <a:r>
              <a:rPr lang="en-US" sz="2400">
                <a:solidFill>
                  <a:srgbClr val="4A66AC"/>
                </a:solidFill>
                <a:cs typeface="Arial" panose="020B0604020202020204" pitchFamily="34" charset="0"/>
              </a:rPr>
              <a:t>Short-answer questions</a:t>
            </a:r>
          </a:p>
          <a:p>
            <a:pPr marL="457200" indent="-457200" algn="l">
              <a:buClr>
                <a:srgbClr val="3FC0B8"/>
              </a:buClr>
              <a:buFont typeface="Wingdings" panose="05000000000000000000" pitchFamily="2" charset="2"/>
              <a:buChar char="q"/>
            </a:pPr>
            <a:r>
              <a:rPr lang="en-US" sz="2800">
                <a:solidFill>
                  <a:srgbClr val="981F32"/>
                </a:solidFill>
                <a:cs typeface="Arial" panose="020B0604020202020204" pitchFamily="34" charset="0"/>
              </a:rPr>
              <a:t>Academics</a:t>
            </a:r>
          </a:p>
          <a:p>
            <a:pPr marL="800100" lvl="1" indent="-342900" algn="l">
              <a:buClr>
                <a:srgbClr val="3FC0B8"/>
              </a:buClr>
              <a:buFont typeface="Corbel" panose="020B0503020204020204" pitchFamily="34" charset="0"/>
              <a:buChar char="−"/>
            </a:pPr>
            <a:r>
              <a:rPr lang="en-US" sz="2400">
                <a:solidFill>
                  <a:srgbClr val="4A66AC"/>
                </a:solidFill>
                <a:cs typeface="Arial" panose="020B0604020202020204" pitchFamily="34" charset="0"/>
              </a:rPr>
              <a:t>Transcript</a:t>
            </a:r>
          </a:p>
          <a:p>
            <a:pPr marL="457200" indent="-457200" algn="l">
              <a:buClr>
                <a:srgbClr val="3FC0B8"/>
              </a:buClr>
              <a:buFont typeface="Wingdings" panose="05000000000000000000" pitchFamily="2" charset="2"/>
              <a:buChar char="q"/>
            </a:pPr>
            <a:r>
              <a:rPr lang="en-US" sz="2800">
                <a:solidFill>
                  <a:srgbClr val="981F32"/>
                </a:solidFill>
                <a:cs typeface="Arial" panose="020B0604020202020204" pitchFamily="34" charset="0"/>
              </a:rPr>
              <a:t>Recommendation</a:t>
            </a:r>
          </a:p>
          <a:p>
            <a:pPr marL="800100" lvl="1" indent="-342900" algn="l">
              <a:buClr>
                <a:srgbClr val="3FC0B8"/>
              </a:buClr>
              <a:buFont typeface="Corbel" panose="020B0503020204020204" pitchFamily="34" charset="0"/>
              <a:buChar char="−"/>
            </a:pPr>
            <a:r>
              <a:rPr lang="en-US" sz="2400">
                <a:solidFill>
                  <a:srgbClr val="4A66AC"/>
                </a:solidFill>
                <a:cs typeface="Arial" panose="020B0604020202020204" pitchFamily="34" charset="0"/>
              </a:rPr>
              <a:t>Letter</a:t>
            </a:r>
          </a:p>
          <a:p>
            <a:pPr marL="800100" lvl="1" indent="-342900" algn="l">
              <a:buClr>
                <a:srgbClr val="3FC0B8"/>
              </a:buClr>
              <a:buFont typeface="Corbel" panose="020B0503020204020204" pitchFamily="34" charset="0"/>
              <a:buChar char="−"/>
            </a:pPr>
            <a:r>
              <a:rPr lang="en-US" sz="2400">
                <a:solidFill>
                  <a:srgbClr val="4A66AC"/>
                </a:solidFill>
                <a:cs typeface="Arial" panose="020B0604020202020204" pitchFamily="34" charset="0"/>
              </a:rPr>
              <a:t>Rubric</a:t>
            </a:r>
          </a:p>
          <a:p>
            <a:pPr marL="347472" indent="-182880" algn="l">
              <a:buFont typeface="Arial" panose="020B0604020202020204" pitchFamily="34" charset="0"/>
              <a:buChar char="•"/>
            </a:pPr>
            <a:endParaRPr lang="en-US" sz="1600">
              <a:solidFill>
                <a:srgbClr val="4A66AC"/>
              </a:solidFill>
              <a:cs typeface="Arial" panose="020B0604020202020204" pitchFamily="34" charset="0"/>
            </a:endParaRPr>
          </a:p>
        </p:txBody>
      </p:sp>
      <p:pic>
        <p:nvPicPr>
          <p:cNvPr id="6" name="Picture 5">
            <a:extLst>
              <a:ext uri="{FF2B5EF4-FFF2-40B4-BE49-F238E27FC236}">
                <a16:creationId xmlns:a16="http://schemas.microsoft.com/office/drawing/2014/main" id="{DD4822EE-05B8-48C5-BEAB-264117A50E0F}"/>
              </a:ext>
            </a:extLst>
          </p:cNvPr>
          <p:cNvPicPr>
            <a:picLocks noChangeAspect="1"/>
          </p:cNvPicPr>
          <p:nvPr/>
        </p:nvPicPr>
        <p:blipFill>
          <a:blip r:embed="rId3"/>
          <a:stretch>
            <a:fillRect/>
          </a:stretch>
        </p:blipFill>
        <p:spPr>
          <a:xfrm>
            <a:off x="10759554" y="452437"/>
            <a:ext cx="990600" cy="619125"/>
          </a:xfrm>
          <a:prstGeom prst="rect">
            <a:avLst/>
          </a:prstGeom>
        </p:spPr>
      </p:pic>
    </p:spTree>
    <p:extLst>
      <p:ext uri="{BB962C8B-B14F-4D97-AF65-F5344CB8AC3E}">
        <p14:creationId xmlns:p14="http://schemas.microsoft.com/office/powerpoint/2010/main" val="1878833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43000" y="609600"/>
            <a:ext cx="9875520" cy="1356360"/>
          </a:xfrm>
        </p:spPr>
        <p:txBody>
          <a:bodyPr vert="horz" lIns="91440" tIns="45720" rIns="91440" bIns="45720" rtlCol="0" anchor="ctr">
            <a:normAutofit/>
          </a:bodyPr>
          <a:lstStyle/>
          <a:p>
            <a:pPr algn="l">
              <a:lnSpc>
                <a:spcPct val="90000"/>
              </a:lnSpc>
            </a:pPr>
            <a:r>
              <a:rPr lang="en-US" sz="4400" dirty="0">
                <a:solidFill>
                  <a:schemeClr val="accent1"/>
                </a:solidFill>
              </a:rPr>
              <a:t>APPLICATION SECTIONS</a:t>
            </a:r>
            <a:endParaRPr lang="en-US" sz="4400" i="1" dirty="0">
              <a:solidFill>
                <a:srgbClr val="3FC0B8"/>
              </a:solidFill>
            </a:endParaRPr>
          </a:p>
        </p:txBody>
      </p:sp>
      <p:sp>
        <p:nvSpPr>
          <p:cNvPr id="3" name="Subtitle 2"/>
          <p:cNvSpPr>
            <a:spLocks noGrp="1"/>
          </p:cNvSpPr>
          <p:nvPr>
            <p:ph type="subTitle" idx="1"/>
          </p:nvPr>
        </p:nvSpPr>
        <p:spPr>
          <a:xfrm>
            <a:off x="1140350" y="2057400"/>
            <a:ext cx="10609803" cy="4038600"/>
          </a:xfrm>
        </p:spPr>
        <p:txBody>
          <a:bodyPr vert="horz" lIns="91440" tIns="45720" rIns="91440" bIns="45720" rtlCol="0">
            <a:noAutofit/>
          </a:bodyPr>
          <a:lstStyle/>
          <a:p>
            <a:pPr marL="0" indent="0" algn="l">
              <a:buNone/>
            </a:pPr>
            <a:r>
              <a:rPr lang="en-US" sz="3300" b="1">
                <a:solidFill>
                  <a:srgbClr val="981F32"/>
                </a:solidFill>
                <a:latin typeface="Calibri"/>
                <a:cs typeface="Arial Bold"/>
              </a:rPr>
              <a:t>Application</a:t>
            </a:r>
          </a:p>
          <a:p>
            <a:pPr algn="l">
              <a:buFont typeface="Wingdings"/>
              <a:buChar char="§"/>
            </a:pPr>
            <a:r>
              <a:rPr lang="en-US" sz="1800">
                <a:solidFill>
                  <a:srgbClr val="4A66AC"/>
                </a:solidFill>
                <a:latin typeface="Calibri"/>
                <a:cs typeface="Arial Bold"/>
              </a:rPr>
              <a:t>Activities</a:t>
            </a:r>
          </a:p>
          <a:p>
            <a:pPr lvl="1" algn="l"/>
            <a:r>
              <a:rPr lang="en-US" sz="1800">
                <a:latin typeface="Calibri"/>
                <a:cs typeface="Arial Bold"/>
              </a:rPr>
              <a:t>Please share why you chose to contribute to the well-being of your family, school, community, or place of worship through these activities you listed above. What have you learned about yourself and others from that experience? </a:t>
            </a:r>
            <a:r>
              <a:rPr lang="en-US" sz="1800">
                <a:solidFill>
                  <a:srgbClr val="4A66AC"/>
                </a:solidFill>
                <a:latin typeface="Calibri"/>
                <a:cs typeface="Arial Bold"/>
              </a:rPr>
              <a:t>(120 words min)</a:t>
            </a:r>
            <a:endParaRPr lang="en-US" sz="1800">
              <a:solidFill>
                <a:srgbClr val="4A66AC"/>
              </a:solidFill>
              <a:latin typeface="Calibri"/>
            </a:endParaRPr>
          </a:p>
          <a:p>
            <a:pPr algn="l">
              <a:buFont typeface="Wingdings" panose="05000000000000000000" pitchFamily="2" charset="2"/>
              <a:buChar char="§"/>
            </a:pPr>
            <a:r>
              <a:rPr lang="en-US" sz="1800">
                <a:solidFill>
                  <a:srgbClr val="4A66AC"/>
                </a:solidFill>
                <a:latin typeface="Calibri"/>
                <a:cs typeface="Arial Bold"/>
              </a:rPr>
              <a:t>Academic Information Section</a:t>
            </a:r>
            <a:endParaRPr lang="en-US" sz="1800">
              <a:solidFill>
                <a:srgbClr val="4A66AC"/>
              </a:solidFill>
              <a:latin typeface="Calibri"/>
            </a:endParaRPr>
          </a:p>
          <a:p>
            <a:pPr lvl="1" algn="l"/>
            <a:r>
              <a:rPr lang="en-US" sz="1800">
                <a:solidFill>
                  <a:srgbClr val="4A66AC"/>
                </a:solidFill>
                <a:latin typeface="Calibri"/>
                <a:cs typeface="Arial Bold"/>
              </a:rPr>
              <a:t>Do you need any assistance securing special accommodations or support services on campus (for example: disability/health concerns, housing, tutoring, etc.)? If this doesn’t apply to you, please write ‘N/A’.</a:t>
            </a:r>
            <a:endParaRPr lang="en-US" sz="1800">
              <a:solidFill>
                <a:srgbClr val="4A66AC"/>
              </a:solidFill>
              <a:latin typeface="Calibri"/>
            </a:endParaRPr>
          </a:p>
          <a:p>
            <a:pPr algn="l">
              <a:buFont typeface="Wingdings" panose="05000000000000000000" pitchFamily="2" charset="2"/>
              <a:buChar char="§"/>
            </a:pPr>
            <a:r>
              <a:rPr lang="en-US" sz="1800">
                <a:solidFill>
                  <a:srgbClr val="4A66AC"/>
                </a:solidFill>
                <a:latin typeface="Calibri"/>
                <a:cs typeface="Arial Bold"/>
              </a:rPr>
              <a:t>Family and/or Supporting Adult Info Section</a:t>
            </a:r>
            <a:endParaRPr lang="en-US" sz="1800">
              <a:solidFill>
                <a:srgbClr val="4A66AC"/>
              </a:solidFill>
              <a:latin typeface="Calibri"/>
            </a:endParaRPr>
          </a:p>
          <a:p>
            <a:pPr lvl="1" algn="l"/>
            <a:r>
              <a:rPr lang="en-US" sz="1800">
                <a:solidFill>
                  <a:srgbClr val="4A66AC"/>
                </a:solidFill>
                <a:latin typeface="Calibri"/>
                <a:cs typeface="Arial Bold"/>
              </a:rPr>
              <a:t>Do you or your family have additional circumstances that we should consider (for example, loss of job, housing or food instability, lack of transportation, health concerns, etc.? As much as you are comfortable, please share these circumstances so that we can better evaluate your application and so that we can connect you with support services. If this doesn’t apply to you, please write ‘N/A’.</a:t>
            </a:r>
            <a:endParaRPr lang="es-AR" sz="1800">
              <a:solidFill>
                <a:srgbClr val="4A66AC"/>
              </a:solidFill>
              <a:latin typeface="Calibri"/>
              <a:cs typeface="Arial Bold"/>
            </a:endParaRPr>
          </a:p>
        </p:txBody>
      </p:sp>
      <p:pic>
        <p:nvPicPr>
          <p:cNvPr id="6" name="Picture 5">
            <a:extLst>
              <a:ext uri="{FF2B5EF4-FFF2-40B4-BE49-F238E27FC236}">
                <a16:creationId xmlns:a16="http://schemas.microsoft.com/office/drawing/2014/main" id="{DD4822EE-05B8-48C5-BEAB-264117A50E0F}"/>
              </a:ext>
            </a:extLst>
          </p:cNvPr>
          <p:cNvPicPr>
            <a:picLocks noChangeAspect="1"/>
          </p:cNvPicPr>
          <p:nvPr/>
        </p:nvPicPr>
        <p:blipFill>
          <a:blip r:embed="rId3"/>
          <a:stretch>
            <a:fillRect/>
          </a:stretch>
        </p:blipFill>
        <p:spPr>
          <a:xfrm>
            <a:off x="10759554" y="452437"/>
            <a:ext cx="990600" cy="619125"/>
          </a:xfrm>
          <a:prstGeom prst="rect">
            <a:avLst/>
          </a:prstGeom>
        </p:spPr>
      </p:pic>
    </p:spTree>
    <p:extLst>
      <p:ext uri="{BB962C8B-B14F-4D97-AF65-F5344CB8AC3E}">
        <p14:creationId xmlns:p14="http://schemas.microsoft.com/office/powerpoint/2010/main" val="3135079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43000" y="609600"/>
            <a:ext cx="9875520" cy="1356360"/>
          </a:xfrm>
        </p:spPr>
        <p:txBody>
          <a:bodyPr vert="horz" lIns="91440" tIns="45720" rIns="91440" bIns="45720" rtlCol="0" anchor="ctr">
            <a:normAutofit/>
          </a:bodyPr>
          <a:lstStyle/>
          <a:p>
            <a:pPr algn="l">
              <a:lnSpc>
                <a:spcPct val="90000"/>
              </a:lnSpc>
            </a:pPr>
            <a:r>
              <a:rPr lang="en-US" sz="4400" dirty="0">
                <a:solidFill>
                  <a:schemeClr val="accent1"/>
                </a:solidFill>
              </a:rPr>
              <a:t>Short-answer questions</a:t>
            </a:r>
            <a:br>
              <a:rPr lang="en-US" sz="3400" cap="none" dirty="0">
                <a:solidFill>
                  <a:schemeClr val="accent1"/>
                </a:solidFill>
              </a:rPr>
            </a:br>
            <a:endParaRPr lang="en-US" sz="2400" i="1" dirty="0">
              <a:solidFill>
                <a:srgbClr val="3FC0B8"/>
              </a:solidFill>
            </a:endParaRPr>
          </a:p>
        </p:txBody>
      </p:sp>
      <p:sp>
        <p:nvSpPr>
          <p:cNvPr id="3" name="Subtitle 2"/>
          <p:cNvSpPr>
            <a:spLocks noGrp="1"/>
          </p:cNvSpPr>
          <p:nvPr>
            <p:ph type="subTitle" idx="1"/>
          </p:nvPr>
        </p:nvSpPr>
        <p:spPr>
          <a:xfrm>
            <a:off x="1140350" y="2057400"/>
            <a:ext cx="10609803" cy="4038600"/>
          </a:xfrm>
        </p:spPr>
        <p:txBody>
          <a:bodyPr vert="horz" lIns="91440" tIns="45720" rIns="91440" bIns="45720" rtlCol="0">
            <a:noAutofit/>
          </a:bodyPr>
          <a:lstStyle/>
          <a:p>
            <a:pPr marL="914400" lvl="1" indent="-457200" algn="l">
              <a:buFont typeface="Wingdings" panose="05000000000000000000" pitchFamily="2" charset="2"/>
              <a:buChar char="q"/>
            </a:pPr>
            <a:r>
              <a:rPr lang="en-US" sz="1800" dirty="0">
                <a:solidFill>
                  <a:srgbClr val="4A66AC"/>
                </a:solidFill>
                <a:cs typeface="Calibri"/>
              </a:rPr>
              <a:t>College is a stepping-stone to your life and your career. What are your </a:t>
            </a:r>
            <a:r>
              <a:rPr lang="en-US" sz="1800" b="1" dirty="0">
                <a:solidFill>
                  <a:srgbClr val="3FC0B8"/>
                </a:solidFill>
                <a:cs typeface="Calibri"/>
              </a:rPr>
              <a:t>goals</a:t>
            </a:r>
            <a:r>
              <a:rPr lang="en-US" sz="1800" dirty="0">
                <a:solidFill>
                  <a:srgbClr val="4A66AC"/>
                </a:solidFill>
                <a:cs typeface="Calibri"/>
              </a:rPr>
              <a:t>, what do you </a:t>
            </a:r>
            <a:r>
              <a:rPr lang="en-US" sz="1800" b="1" dirty="0">
                <a:solidFill>
                  <a:srgbClr val="3FC0B8"/>
                </a:solidFill>
                <a:cs typeface="Calibri"/>
              </a:rPr>
              <a:t>aspire</a:t>
            </a:r>
            <a:r>
              <a:rPr lang="en-US" sz="1800" dirty="0">
                <a:solidFill>
                  <a:srgbClr val="4A66AC"/>
                </a:solidFill>
                <a:cs typeface="Calibri"/>
              </a:rPr>
              <a:t> to be, and how do you see higher education helping you get there? What have you done and what are you doing now to ensure you are </a:t>
            </a:r>
            <a:r>
              <a:rPr lang="en-US" sz="1800" b="1" dirty="0">
                <a:solidFill>
                  <a:srgbClr val="3FC0B8"/>
                </a:solidFill>
                <a:cs typeface="Calibri"/>
              </a:rPr>
              <a:t>prepared</a:t>
            </a:r>
            <a:r>
              <a:rPr lang="en-US" sz="1800" dirty="0">
                <a:solidFill>
                  <a:srgbClr val="4A66AC"/>
                </a:solidFill>
                <a:cs typeface="Calibri"/>
              </a:rPr>
              <a:t> for the next step? </a:t>
            </a:r>
          </a:p>
          <a:p>
            <a:pPr marL="914400" lvl="1" indent="-457200" algn="l">
              <a:buFont typeface="Wingdings" panose="05000000000000000000" pitchFamily="2" charset="2"/>
              <a:buChar char="q"/>
            </a:pPr>
            <a:r>
              <a:rPr lang="en-US" sz="1800" dirty="0">
                <a:solidFill>
                  <a:srgbClr val="4A66AC"/>
                </a:solidFill>
                <a:cs typeface="Calibri"/>
              </a:rPr>
              <a:t>In thinking about your educational and career goals, provide examples of: </a:t>
            </a:r>
          </a:p>
          <a:p>
            <a:pPr marL="1371600" lvl="2" algn="l">
              <a:buFont typeface="Wingdings" panose="05000000000000000000" pitchFamily="2" charset="2"/>
              <a:buChar char="q"/>
            </a:pPr>
            <a:r>
              <a:rPr lang="en-US" sz="1600" dirty="0">
                <a:solidFill>
                  <a:srgbClr val="4A66AC"/>
                </a:solidFill>
                <a:cs typeface="Calibri"/>
              </a:rPr>
              <a:t> A</a:t>
            </a:r>
            <a:r>
              <a:rPr lang="en-US" sz="1600" dirty="0">
                <a:solidFill>
                  <a:srgbClr val="3FC0B8"/>
                </a:solidFill>
                <a:cs typeface="Calibri"/>
              </a:rPr>
              <a:t> </a:t>
            </a:r>
            <a:r>
              <a:rPr lang="en-US" sz="1600" b="1" dirty="0">
                <a:solidFill>
                  <a:srgbClr val="3FC0B8"/>
                </a:solidFill>
                <a:cs typeface="Calibri"/>
              </a:rPr>
              <a:t>strength </a:t>
            </a:r>
            <a:r>
              <a:rPr lang="en-US" sz="1600" dirty="0">
                <a:solidFill>
                  <a:srgbClr val="4A66AC"/>
                </a:solidFill>
                <a:cs typeface="Calibri"/>
              </a:rPr>
              <a:t>that will help you achieve your objectives</a:t>
            </a:r>
          </a:p>
          <a:p>
            <a:pPr marL="1371600" lvl="2" algn="l">
              <a:buFont typeface="Wingdings" panose="05000000000000000000" pitchFamily="2" charset="2"/>
              <a:buChar char="q"/>
            </a:pPr>
            <a:r>
              <a:rPr lang="en-US" sz="1600" dirty="0">
                <a:solidFill>
                  <a:srgbClr val="4A66AC"/>
                </a:solidFill>
                <a:cs typeface="Calibri"/>
              </a:rPr>
              <a:t> A </a:t>
            </a:r>
            <a:r>
              <a:rPr lang="en-US" sz="1600" b="1" dirty="0">
                <a:solidFill>
                  <a:srgbClr val="3FC0B8"/>
                </a:solidFill>
                <a:cs typeface="Calibri"/>
              </a:rPr>
              <a:t>personal vulnerability</a:t>
            </a:r>
            <a:r>
              <a:rPr lang="en-US" sz="1600" dirty="0">
                <a:solidFill>
                  <a:srgbClr val="3FC0B8"/>
                </a:solidFill>
                <a:cs typeface="Calibri"/>
              </a:rPr>
              <a:t> </a:t>
            </a:r>
            <a:r>
              <a:rPr lang="en-US" sz="1600" dirty="0">
                <a:solidFill>
                  <a:srgbClr val="4A66AC"/>
                </a:solidFill>
                <a:cs typeface="Calibri"/>
              </a:rPr>
              <a:t>that might get in the way of your success and the steps you will take to address them</a:t>
            </a:r>
          </a:p>
          <a:p>
            <a:pPr marL="914400" lvl="1" indent="-457200" algn="l">
              <a:buFont typeface="Wingdings" panose="05000000000000000000" pitchFamily="2" charset="2"/>
              <a:buChar char="q"/>
            </a:pPr>
            <a:r>
              <a:rPr lang="en-US" sz="1800" dirty="0">
                <a:solidFill>
                  <a:srgbClr val="4A66AC"/>
                </a:solidFill>
                <a:cs typeface="Calibri"/>
              </a:rPr>
              <a:t>When confronted with a </a:t>
            </a:r>
            <a:r>
              <a:rPr lang="en-US" sz="1800" b="1" dirty="0">
                <a:solidFill>
                  <a:srgbClr val="3FC0B8"/>
                </a:solidFill>
                <a:cs typeface="Calibri"/>
              </a:rPr>
              <a:t>need for support</a:t>
            </a:r>
            <a:r>
              <a:rPr lang="en-US" sz="1800" dirty="0">
                <a:solidFill>
                  <a:srgbClr val="3FC0B8"/>
                </a:solidFill>
                <a:cs typeface="Calibri"/>
              </a:rPr>
              <a:t> </a:t>
            </a:r>
            <a:r>
              <a:rPr lang="en-US" sz="1800" dirty="0">
                <a:solidFill>
                  <a:srgbClr val="4A66AC"/>
                </a:solidFill>
                <a:cs typeface="Calibri"/>
              </a:rPr>
              <a:t>or advice, what living person do you turn to for guidance? Describe a situation when that person helped you. If he or she did not have the knowledge to help you, what would you do next?</a:t>
            </a:r>
          </a:p>
          <a:p>
            <a:pPr marL="914400" lvl="1" indent="-457200" algn="l">
              <a:buFont typeface="Wingdings" panose="05000000000000000000" pitchFamily="2" charset="2"/>
              <a:buChar char="q"/>
            </a:pPr>
            <a:r>
              <a:rPr lang="en-US" sz="1800" dirty="0">
                <a:solidFill>
                  <a:srgbClr val="4A66AC"/>
                </a:solidFill>
                <a:cs typeface="Calibri"/>
              </a:rPr>
              <a:t>Describe a</a:t>
            </a:r>
            <a:r>
              <a:rPr lang="en-US" sz="1800" b="1" dirty="0">
                <a:solidFill>
                  <a:srgbClr val="4A66AC"/>
                </a:solidFill>
                <a:cs typeface="Calibri"/>
              </a:rPr>
              <a:t> </a:t>
            </a:r>
            <a:r>
              <a:rPr lang="en-US" sz="1800" b="1" dirty="0">
                <a:solidFill>
                  <a:srgbClr val="3FC0B8"/>
                </a:solidFill>
                <a:cs typeface="Calibri"/>
              </a:rPr>
              <a:t>challenge</a:t>
            </a:r>
            <a:r>
              <a:rPr lang="en-US" sz="1800" b="1" dirty="0">
                <a:solidFill>
                  <a:srgbClr val="4A66AC"/>
                </a:solidFill>
                <a:cs typeface="Calibri"/>
              </a:rPr>
              <a:t> </a:t>
            </a:r>
            <a:r>
              <a:rPr lang="en-US" sz="1800" dirty="0">
                <a:solidFill>
                  <a:srgbClr val="4A66AC"/>
                </a:solidFill>
                <a:cs typeface="Calibri"/>
              </a:rPr>
              <a:t>you have faced and share how you dealt with it. Explain how having dealt with that challenge has shaped you, the lessons you learned and if it has influenced</a:t>
            </a:r>
            <a:r>
              <a:rPr lang="en-US" sz="1800" dirty="0">
                <a:solidFill>
                  <a:srgbClr val="4A66AC"/>
                </a:solidFill>
                <a:ea typeface="+mn-lt"/>
                <a:cs typeface="+mn-lt"/>
              </a:rPr>
              <a:t> your goals for the future</a:t>
            </a:r>
          </a:p>
        </p:txBody>
      </p:sp>
      <p:pic>
        <p:nvPicPr>
          <p:cNvPr id="6" name="Picture 5">
            <a:extLst>
              <a:ext uri="{FF2B5EF4-FFF2-40B4-BE49-F238E27FC236}">
                <a16:creationId xmlns:a16="http://schemas.microsoft.com/office/drawing/2014/main" id="{DD4822EE-05B8-48C5-BEAB-264117A50E0F}"/>
              </a:ext>
            </a:extLst>
          </p:cNvPr>
          <p:cNvPicPr>
            <a:picLocks noChangeAspect="1"/>
          </p:cNvPicPr>
          <p:nvPr/>
        </p:nvPicPr>
        <p:blipFill>
          <a:blip r:embed="rId3"/>
          <a:stretch>
            <a:fillRect/>
          </a:stretch>
        </p:blipFill>
        <p:spPr>
          <a:xfrm>
            <a:off x="10759554" y="452437"/>
            <a:ext cx="990600" cy="619125"/>
          </a:xfrm>
          <a:prstGeom prst="rect">
            <a:avLst/>
          </a:prstGeom>
        </p:spPr>
      </p:pic>
    </p:spTree>
    <p:extLst>
      <p:ext uri="{BB962C8B-B14F-4D97-AF65-F5344CB8AC3E}">
        <p14:creationId xmlns:p14="http://schemas.microsoft.com/office/powerpoint/2010/main" val="3798035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43000" y="609600"/>
            <a:ext cx="9875520" cy="1356360"/>
          </a:xfrm>
        </p:spPr>
        <p:txBody>
          <a:bodyPr vert="horz" lIns="91440" tIns="45720" rIns="91440" bIns="45720" rtlCol="0" anchor="ctr">
            <a:normAutofit/>
          </a:bodyPr>
          <a:lstStyle/>
          <a:p>
            <a:pPr algn="l">
              <a:lnSpc>
                <a:spcPct val="90000"/>
              </a:lnSpc>
            </a:pPr>
            <a:r>
              <a:rPr lang="en-US" sz="4400" dirty="0">
                <a:solidFill>
                  <a:schemeClr val="accent1"/>
                </a:solidFill>
              </a:rPr>
              <a:t>Short-answer questions</a:t>
            </a:r>
            <a:endParaRPr lang="en-US" sz="2400" i="1" dirty="0">
              <a:solidFill>
                <a:srgbClr val="3FC0B8"/>
              </a:solidFill>
            </a:endParaRPr>
          </a:p>
        </p:txBody>
      </p:sp>
      <p:sp>
        <p:nvSpPr>
          <p:cNvPr id="3" name="Subtitle 2"/>
          <p:cNvSpPr>
            <a:spLocks noGrp="1"/>
          </p:cNvSpPr>
          <p:nvPr>
            <p:ph type="subTitle" idx="1"/>
          </p:nvPr>
        </p:nvSpPr>
        <p:spPr>
          <a:xfrm>
            <a:off x="1140351" y="2057400"/>
            <a:ext cx="9875520" cy="1856232"/>
          </a:xfrm>
        </p:spPr>
        <p:txBody>
          <a:bodyPr vert="horz" lIns="91440" tIns="45720" rIns="91440" bIns="45720" rtlCol="0">
            <a:noAutofit/>
          </a:bodyPr>
          <a:lstStyle/>
          <a:p>
            <a:pPr algn="l"/>
            <a:r>
              <a:rPr lang="en-US" sz="2800" b="1">
                <a:solidFill>
                  <a:srgbClr val="C00000"/>
                </a:solidFill>
                <a:latin typeface="Arial" panose="020B0604020202020204" pitchFamily="34" charset="0"/>
                <a:cs typeface="Arial" panose="020B0604020202020204" pitchFamily="34" charset="0"/>
              </a:rPr>
              <a:t>NEW this year:</a:t>
            </a:r>
          </a:p>
          <a:p>
            <a:pPr algn="l"/>
            <a:r>
              <a:rPr lang="en-US" sz="1800">
                <a:solidFill>
                  <a:srgbClr val="4A66AC"/>
                </a:solidFill>
                <a:latin typeface="Arial" panose="020B0604020202020204" pitchFamily="34" charset="0"/>
                <a:cs typeface="Arial" panose="020B0604020202020204" pitchFamily="34" charset="0"/>
              </a:rPr>
              <a:t>Student will be able to </a:t>
            </a:r>
            <a:r>
              <a:rPr lang="en-US" sz="1800" b="1" u="sng">
                <a:solidFill>
                  <a:srgbClr val="4A66AC"/>
                </a:solidFill>
                <a:latin typeface="Arial" panose="020B0604020202020204" pitchFamily="34" charset="0"/>
                <a:cs typeface="Arial" panose="020B0604020202020204" pitchFamily="34" charset="0"/>
              </a:rPr>
              <a:t>replace one of their essays </a:t>
            </a:r>
            <a:r>
              <a:rPr lang="en-US" sz="1800">
                <a:solidFill>
                  <a:srgbClr val="4A66AC"/>
                </a:solidFill>
                <a:latin typeface="Arial" panose="020B0604020202020204" pitchFamily="34" charset="0"/>
                <a:cs typeface="Arial" panose="020B0604020202020204" pitchFamily="34" charset="0"/>
              </a:rPr>
              <a:t>with </a:t>
            </a:r>
            <a:r>
              <a:rPr lang="en-US" sz="2000">
                <a:solidFill>
                  <a:srgbClr val="4A66AC"/>
                </a:solidFill>
              </a:rPr>
              <a:t>something that they’ve created. It could be a website, an art project, a personal video or other online file that they would like to share. You’ll place the link in the answer section. They will have to explain what it is and how it addresses the prompt.</a:t>
            </a:r>
            <a:endParaRPr lang="en-US" sz="2000">
              <a:solidFill>
                <a:srgbClr val="4A66AC"/>
              </a:solidFill>
              <a:latin typeface="Arial" panose="020B0604020202020204" pitchFamily="34" charset="0"/>
              <a:cs typeface="Arial" panose="020B0604020202020204" pitchFamily="34" charset="0"/>
            </a:endParaRPr>
          </a:p>
          <a:p>
            <a:pPr marL="164592" algn="l"/>
            <a:endParaRPr lang="en-US" sz="1600">
              <a:solidFill>
                <a:srgbClr val="4A66AC"/>
              </a:solidFill>
              <a:cs typeface="Arial" panose="020B0604020202020204" pitchFamily="34" charset="0"/>
            </a:endParaRPr>
          </a:p>
        </p:txBody>
      </p:sp>
      <p:pic>
        <p:nvPicPr>
          <p:cNvPr id="6" name="Picture 5">
            <a:extLst>
              <a:ext uri="{FF2B5EF4-FFF2-40B4-BE49-F238E27FC236}">
                <a16:creationId xmlns:a16="http://schemas.microsoft.com/office/drawing/2014/main" id="{DD4822EE-05B8-48C5-BEAB-264117A50E0F}"/>
              </a:ext>
            </a:extLst>
          </p:cNvPr>
          <p:cNvPicPr>
            <a:picLocks noChangeAspect="1"/>
          </p:cNvPicPr>
          <p:nvPr/>
        </p:nvPicPr>
        <p:blipFill>
          <a:blip r:embed="rId3"/>
          <a:stretch>
            <a:fillRect/>
          </a:stretch>
        </p:blipFill>
        <p:spPr>
          <a:xfrm>
            <a:off x="10759554" y="452437"/>
            <a:ext cx="990600" cy="619125"/>
          </a:xfrm>
          <a:prstGeom prst="rect">
            <a:avLst/>
          </a:prstGeom>
        </p:spPr>
      </p:pic>
      <p:sp>
        <p:nvSpPr>
          <p:cNvPr id="7" name="TextBox 6">
            <a:extLst>
              <a:ext uri="{FF2B5EF4-FFF2-40B4-BE49-F238E27FC236}">
                <a16:creationId xmlns:a16="http://schemas.microsoft.com/office/drawing/2014/main" id="{4AAF100C-8AD7-416D-B241-04063A060E8A}"/>
              </a:ext>
            </a:extLst>
          </p:cNvPr>
          <p:cNvSpPr txBox="1"/>
          <p:nvPr/>
        </p:nvSpPr>
        <p:spPr>
          <a:xfrm>
            <a:off x="1386839" y="4339019"/>
            <a:ext cx="9629032" cy="2066544"/>
          </a:xfrm>
          <a:prstGeom prst="rect">
            <a:avLst/>
          </a:prstGeom>
          <a:noFill/>
        </p:spPr>
        <p:txBody>
          <a:bodyPr wrap="square" numCol="2">
            <a:spAutoFit/>
          </a:bodyPr>
          <a:lstStyle/>
          <a:p>
            <a:pPr algn="l"/>
            <a:r>
              <a:rPr lang="en-US" sz="1800">
                <a:solidFill>
                  <a:srgbClr val="4A66AC"/>
                </a:solidFill>
                <a:latin typeface="Arial" panose="020B0604020202020204" pitchFamily="34" charset="0"/>
                <a:cs typeface="Arial" panose="020B0604020202020204" pitchFamily="34" charset="0"/>
              </a:rPr>
              <a:t>Here are some samples:</a:t>
            </a:r>
          </a:p>
          <a:p>
            <a:pPr algn="l"/>
            <a:endParaRPr lang="en-US" sz="1800">
              <a:solidFill>
                <a:srgbClr val="4A66AC"/>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ü"/>
            </a:pPr>
            <a:r>
              <a:rPr lang="en-US" sz="1800" err="1">
                <a:solidFill>
                  <a:srgbClr val="4A66AC"/>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Marithza</a:t>
            </a:r>
            <a:r>
              <a:rPr lang="en-US" sz="1800">
                <a:solidFill>
                  <a:srgbClr val="4A66AC"/>
                </a:solidFill>
                <a:latin typeface="Arial" panose="020B0604020202020204" pitchFamily="34" charset="0"/>
                <a:cs typeface="Arial" panose="020B0604020202020204" pitchFamily="34" charset="0"/>
              </a:rPr>
              <a:t> (Goals)</a:t>
            </a:r>
          </a:p>
          <a:p>
            <a:pPr marL="342900" indent="-342900" algn="l">
              <a:buFont typeface="Wingdings" panose="05000000000000000000" pitchFamily="2" charset="2"/>
              <a:buChar char="ü"/>
            </a:pPr>
            <a:r>
              <a:rPr lang="en-US" sz="1800">
                <a:solidFill>
                  <a:srgbClr val="4A66AC"/>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Vivian</a:t>
            </a:r>
            <a:r>
              <a:rPr lang="en-US" sz="1800">
                <a:solidFill>
                  <a:srgbClr val="4A66AC"/>
                </a:solidFill>
                <a:latin typeface="Arial" panose="020B0604020202020204" pitchFamily="34" charset="0"/>
                <a:cs typeface="Arial" panose="020B0604020202020204" pitchFamily="34" charset="0"/>
              </a:rPr>
              <a:t> (Challenges)</a:t>
            </a:r>
          </a:p>
          <a:p>
            <a:pPr marL="342900" indent="-342900" algn="l">
              <a:buFont typeface="Wingdings" panose="05000000000000000000" pitchFamily="2" charset="2"/>
              <a:buChar char="ü"/>
            </a:pPr>
            <a:r>
              <a:rPr lang="en-US" sz="1800" err="1">
                <a:solidFill>
                  <a:srgbClr val="4A66AC"/>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Iking</a:t>
            </a:r>
            <a:r>
              <a:rPr lang="en-US" sz="1800">
                <a:solidFill>
                  <a:srgbClr val="4A66AC"/>
                </a:solidFill>
                <a:latin typeface="Arial" panose="020B0604020202020204" pitchFamily="34" charset="0"/>
                <a:cs typeface="Arial" panose="020B0604020202020204" pitchFamily="34" charset="0"/>
              </a:rPr>
              <a:t> (Self-awareness)</a:t>
            </a:r>
          </a:p>
          <a:p>
            <a:pPr marL="342900" indent="-342900" algn="l">
              <a:buFont typeface="Wingdings" panose="05000000000000000000" pitchFamily="2" charset="2"/>
              <a:buChar char="ü"/>
            </a:pPr>
            <a:r>
              <a:rPr lang="en-US" sz="1800">
                <a:solidFill>
                  <a:srgbClr val="4A66AC"/>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Emily</a:t>
            </a:r>
            <a:r>
              <a:rPr lang="en-US" sz="1800">
                <a:solidFill>
                  <a:srgbClr val="4A66AC"/>
                </a:solidFill>
                <a:latin typeface="Arial" panose="020B0604020202020204" pitchFamily="34" charset="0"/>
                <a:cs typeface="Arial" panose="020B0604020202020204" pitchFamily="34" charset="0"/>
              </a:rPr>
              <a:t> (Support person)</a:t>
            </a:r>
          </a:p>
          <a:p>
            <a:pPr marL="342900" indent="-342900" algn="l">
              <a:buFont typeface="Wingdings" panose="05000000000000000000" pitchFamily="2" charset="2"/>
              <a:buChar char="ü"/>
            </a:pPr>
            <a:endParaRPr lang="en-US">
              <a:solidFill>
                <a:srgbClr val="4A66AC"/>
              </a:solidFill>
              <a:latin typeface="Arial" panose="020B0604020202020204" pitchFamily="34" charset="0"/>
              <a:cs typeface="Arial" panose="020B0604020202020204" pitchFamily="34" charset="0"/>
            </a:endParaRPr>
          </a:p>
          <a:p>
            <a:pPr algn="l"/>
            <a:endParaRPr lang="en-US">
              <a:solidFill>
                <a:srgbClr val="4A66AC"/>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ü"/>
            </a:pPr>
            <a:endParaRPr lang="en-US" sz="1800">
              <a:solidFill>
                <a:srgbClr val="4A66AC"/>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ü"/>
            </a:pPr>
            <a:r>
              <a:rPr lang="en-US" sz="1800">
                <a:solidFill>
                  <a:srgbClr val="4A66AC"/>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Kelly</a:t>
            </a:r>
            <a:r>
              <a:rPr lang="en-US" sz="1800">
                <a:solidFill>
                  <a:srgbClr val="4A66AC"/>
                </a:solidFill>
                <a:latin typeface="Arial" panose="020B0604020202020204" pitchFamily="34" charset="0"/>
                <a:cs typeface="Arial" panose="020B0604020202020204" pitchFamily="34" charset="0"/>
              </a:rPr>
              <a:t> (Community engagement)</a:t>
            </a:r>
          </a:p>
          <a:p>
            <a:pPr marL="342900" indent="-342900" algn="l">
              <a:buFont typeface="Wingdings" panose="05000000000000000000" pitchFamily="2" charset="2"/>
              <a:buChar char="ü"/>
            </a:pPr>
            <a:r>
              <a:rPr lang="en-US">
                <a:solidFill>
                  <a:srgbClr val="4A66AC"/>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Mojo</a:t>
            </a:r>
            <a:r>
              <a:rPr lang="en-US">
                <a:solidFill>
                  <a:srgbClr val="4A66AC"/>
                </a:solidFill>
                <a:latin typeface="Arial" panose="020B0604020202020204" pitchFamily="34" charset="0"/>
                <a:cs typeface="Arial" panose="020B0604020202020204" pitchFamily="34" charset="0"/>
              </a:rPr>
              <a:t> (Multiple)</a:t>
            </a:r>
          </a:p>
          <a:p>
            <a:pPr marL="342900" indent="-342900" algn="l">
              <a:buFont typeface="Wingdings" panose="05000000000000000000" pitchFamily="2" charset="2"/>
              <a:buChar char="ü"/>
            </a:pPr>
            <a:r>
              <a:rPr lang="en-US" sz="1800">
                <a:solidFill>
                  <a:srgbClr val="4A66AC"/>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Abigail</a:t>
            </a:r>
            <a:r>
              <a:rPr lang="en-US" sz="1800">
                <a:solidFill>
                  <a:srgbClr val="4A66AC"/>
                </a:solidFill>
                <a:latin typeface="Arial" panose="020B0604020202020204" pitchFamily="34" charset="0"/>
                <a:cs typeface="Arial" panose="020B0604020202020204" pitchFamily="34" charset="0"/>
              </a:rPr>
              <a:t> (Self-awareness)</a:t>
            </a:r>
          </a:p>
          <a:p>
            <a:pPr marL="342900" indent="-342900" algn="l">
              <a:buFont typeface="Wingdings" panose="05000000000000000000" pitchFamily="2" charset="2"/>
              <a:buChar char="ü"/>
            </a:pPr>
            <a:r>
              <a:rPr lang="en-US" err="1">
                <a:solidFill>
                  <a:srgbClr val="4A66AC"/>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Jari</a:t>
            </a:r>
            <a:r>
              <a:rPr lang="en-US">
                <a:solidFill>
                  <a:srgbClr val="4A66AC"/>
                </a:solidFill>
                <a:latin typeface="Arial" panose="020B0604020202020204" pitchFamily="34" charset="0"/>
                <a:cs typeface="Arial" panose="020B0604020202020204" pitchFamily="34" charset="0"/>
              </a:rPr>
              <a:t> (Goals)</a:t>
            </a:r>
          </a:p>
          <a:p>
            <a:pPr marL="342900" indent="-342900" algn="l">
              <a:buFont typeface="Wingdings" panose="05000000000000000000" pitchFamily="2" charset="2"/>
              <a:buChar char="ü"/>
            </a:pPr>
            <a:r>
              <a:rPr lang="en-US" sz="1800">
                <a:solidFill>
                  <a:srgbClr val="4A66AC"/>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Naira</a:t>
            </a:r>
            <a:r>
              <a:rPr lang="en-US" sz="1800">
                <a:solidFill>
                  <a:srgbClr val="4A66AC"/>
                </a:solidFill>
                <a:latin typeface="Arial" panose="020B0604020202020204" pitchFamily="34" charset="0"/>
                <a:cs typeface="Arial" panose="020B0604020202020204" pitchFamily="34" charset="0"/>
              </a:rPr>
              <a:t> (Multiple)</a:t>
            </a:r>
          </a:p>
        </p:txBody>
      </p:sp>
    </p:spTree>
    <p:extLst>
      <p:ext uri="{BB962C8B-B14F-4D97-AF65-F5344CB8AC3E}">
        <p14:creationId xmlns:p14="http://schemas.microsoft.com/office/powerpoint/2010/main" val="355607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erson standing in front of a forest&#10;&#10;Description generated with very high confidence">
            <a:extLst>
              <a:ext uri="{FF2B5EF4-FFF2-40B4-BE49-F238E27FC236}">
                <a16:creationId xmlns:a16="http://schemas.microsoft.com/office/drawing/2014/main" id="{008814DB-9087-4E60-AE7B-D84B4A30F024}"/>
              </a:ext>
            </a:extLst>
          </p:cNvPr>
          <p:cNvPicPr>
            <a:picLocks noChangeAspect="1"/>
          </p:cNvPicPr>
          <p:nvPr/>
        </p:nvPicPr>
        <p:blipFill rotWithShape="1">
          <a:blip r:embed="rId2"/>
          <a:srcRect l="2008" t="8383" r="803" b="11976"/>
          <a:stretch/>
        </p:blipFill>
        <p:spPr>
          <a:xfrm>
            <a:off x="7355456" y="1398599"/>
            <a:ext cx="3340253" cy="3668230"/>
          </a:xfrm>
          <a:prstGeom prst="rect">
            <a:avLst/>
          </a:prstGeom>
        </p:spPr>
      </p:pic>
      <p:sp>
        <p:nvSpPr>
          <p:cNvPr id="5" name="Subtitle 2">
            <a:extLst>
              <a:ext uri="{FF2B5EF4-FFF2-40B4-BE49-F238E27FC236}">
                <a16:creationId xmlns:a16="http://schemas.microsoft.com/office/drawing/2014/main" id="{0C89940C-2B64-46F2-893C-F1AA44D5D2C6}"/>
              </a:ext>
            </a:extLst>
          </p:cNvPr>
          <p:cNvSpPr txBox="1">
            <a:spLocks/>
          </p:cNvSpPr>
          <p:nvPr/>
        </p:nvSpPr>
        <p:spPr>
          <a:xfrm>
            <a:off x="7355456" y="5250246"/>
            <a:ext cx="3340253" cy="99245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0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nSpc>
                <a:spcPct val="100000"/>
              </a:lnSpc>
              <a:spcBef>
                <a:spcPts val="200"/>
              </a:spcBef>
              <a:buClr>
                <a:srgbClr val="D16349"/>
              </a:buClr>
            </a:pPr>
            <a:r>
              <a:rPr lang="en-US" sz="1700" b="1">
                <a:solidFill>
                  <a:schemeClr val="accent1"/>
                </a:solidFill>
              </a:rPr>
              <a:t>Trang Tran</a:t>
            </a:r>
          </a:p>
          <a:p>
            <a:pPr>
              <a:lnSpc>
                <a:spcPct val="100000"/>
              </a:lnSpc>
              <a:spcBef>
                <a:spcPts val="200"/>
              </a:spcBef>
              <a:buClr>
                <a:srgbClr val="D16349"/>
              </a:buClr>
            </a:pPr>
            <a:r>
              <a:rPr lang="en-US" sz="1700">
                <a:solidFill>
                  <a:schemeClr val="accent1"/>
                </a:solidFill>
                <a:latin typeface="Corbel Light" panose="020B0303020204020204" pitchFamily="34" charset="0"/>
              </a:rPr>
              <a:t>Program Officer,</a:t>
            </a:r>
            <a:r>
              <a:rPr lang="en-US" sz="1700">
                <a:solidFill>
                  <a:schemeClr val="accent1"/>
                </a:solidFill>
                <a:latin typeface="Corbel Light" panose="020B0303020204020204" pitchFamily="34" charset="0"/>
                <a:ea typeface="+mn-lt"/>
                <a:cs typeface="+mn-lt"/>
              </a:rPr>
              <a:t> Scholarships &amp; Financial Aid Education</a:t>
            </a:r>
          </a:p>
        </p:txBody>
      </p:sp>
      <p:pic>
        <p:nvPicPr>
          <p:cNvPr id="8" name="Picture 8" descr="A person smiling for the camera&#10;&#10;Description generated with very high confidence">
            <a:extLst>
              <a:ext uri="{FF2B5EF4-FFF2-40B4-BE49-F238E27FC236}">
                <a16:creationId xmlns:a16="http://schemas.microsoft.com/office/drawing/2014/main" id="{2073A2E0-BD7C-4E60-8DF1-C57D8E55D98F}"/>
              </a:ext>
            </a:extLst>
          </p:cNvPr>
          <p:cNvPicPr>
            <a:picLocks noChangeAspect="1"/>
          </p:cNvPicPr>
          <p:nvPr/>
        </p:nvPicPr>
        <p:blipFill>
          <a:blip r:embed="rId3"/>
          <a:stretch>
            <a:fillRect/>
          </a:stretch>
        </p:blipFill>
        <p:spPr>
          <a:xfrm>
            <a:off x="1460740" y="1398599"/>
            <a:ext cx="3267025" cy="3656390"/>
          </a:xfrm>
          <a:prstGeom prst="rect">
            <a:avLst/>
          </a:prstGeom>
        </p:spPr>
      </p:pic>
      <p:sp>
        <p:nvSpPr>
          <p:cNvPr id="11" name="Title 1">
            <a:extLst>
              <a:ext uri="{FF2B5EF4-FFF2-40B4-BE49-F238E27FC236}">
                <a16:creationId xmlns:a16="http://schemas.microsoft.com/office/drawing/2014/main" id="{3DA6BCB2-7E8F-45B8-B7F0-79006C21DAD7}"/>
              </a:ext>
            </a:extLst>
          </p:cNvPr>
          <p:cNvSpPr txBox="1">
            <a:spLocks/>
          </p:cNvSpPr>
          <p:nvPr/>
        </p:nvSpPr>
        <p:spPr>
          <a:xfrm>
            <a:off x="1143000" y="609600"/>
            <a:ext cx="9875520" cy="1356360"/>
          </a:xfrm>
          <a:prstGeom prst="rect">
            <a:avLst/>
          </a:prstGeom>
        </p:spPr>
        <p:txBody>
          <a:bodyPr anchor="t"/>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a:t>Today's Presenters</a:t>
            </a:r>
          </a:p>
        </p:txBody>
      </p:sp>
      <p:sp>
        <p:nvSpPr>
          <p:cNvPr id="9" name="Subtitle 2">
            <a:extLst>
              <a:ext uri="{FF2B5EF4-FFF2-40B4-BE49-F238E27FC236}">
                <a16:creationId xmlns:a16="http://schemas.microsoft.com/office/drawing/2014/main" id="{596DF9CB-4B40-433D-9375-6F55F710A00E}"/>
              </a:ext>
            </a:extLst>
          </p:cNvPr>
          <p:cNvSpPr txBox="1">
            <a:spLocks/>
          </p:cNvSpPr>
          <p:nvPr/>
        </p:nvSpPr>
        <p:spPr>
          <a:xfrm>
            <a:off x="1460740" y="5337976"/>
            <a:ext cx="3267025" cy="99245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0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nSpc>
                <a:spcPct val="100000"/>
              </a:lnSpc>
              <a:spcBef>
                <a:spcPts val="200"/>
              </a:spcBef>
              <a:buClr>
                <a:srgbClr val="D16349"/>
              </a:buClr>
            </a:pPr>
            <a:r>
              <a:rPr lang="en-US" sz="1600" b="1">
                <a:solidFill>
                  <a:schemeClr val="accent1"/>
                </a:solidFill>
              </a:rPr>
              <a:t>Maria Rebecchi</a:t>
            </a:r>
          </a:p>
          <a:p>
            <a:pPr>
              <a:lnSpc>
                <a:spcPct val="100000"/>
              </a:lnSpc>
              <a:spcBef>
                <a:spcPts val="200"/>
              </a:spcBef>
              <a:buClr>
                <a:srgbClr val="D16349"/>
              </a:buClr>
            </a:pPr>
            <a:r>
              <a:rPr lang="en-US" sz="1600">
                <a:solidFill>
                  <a:schemeClr val="accent1"/>
                </a:solidFill>
                <a:latin typeface="Corbel Light" panose="020B0303020204020204" pitchFamily="34" charset="0"/>
              </a:rPr>
              <a:t>Director, Scholarships &amp; Financial Aid Education</a:t>
            </a:r>
          </a:p>
        </p:txBody>
      </p:sp>
    </p:spTree>
    <p:extLst>
      <p:ext uri="{BB962C8B-B14F-4D97-AF65-F5344CB8AC3E}">
        <p14:creationId xmlns:p14="http://schemas.microsoft.com/office/powerpoint/2010/main" val="3532008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41248" y="472440"/>
            <a:ext cx="9875520" cy="1356360"/>
          </a:xfrm>
        </p:spPr>
        <p:txBody>
          <a:bodyPr vert="horz" lIns="91440" tIns="45720" rIns="91440" bIns="45720" rtlCol="0" anchor="ctr">
            <a:normAutofit/>
          </a:bodyPr>
          <a:lstStyle/>
          <a:p>
            <a:pPr algn="l">
              <a:lnSpc>
                <a:spcPct val="90000"/>
              </a:lnSpc>
            </a:pPr>
            <a:r>
              <a:rPr lang="en-US" sz="4800">
                <a:solidFill>
                  <a:schemeClr val="accent1"/>
                </a:solidFill>
              </a:rPr>
              <a:t>Short-answer questions</a:t>
            </a:r>
            <a:br>
              <a:rPr lang="en-US" sz="4800" cap="none">
                <a:solidFill>
                  <a:schemeClr val="accent1"/>
                </a:solidFill>
              </a:rPr>
            </a:br>
            <a:r>
              <a:rPr lang="en-US" sz="3600" cap="none">
                <a:solidFill>
                  <a:srgbClr val="3FC0B8"/>
                </a:solidFill>
              </a:rPr>
              <a:t>Tips</a:t>
            </a:r>
            <a:endParaRPr lang="en-US" sz="2400" i="1">
              <a:solidFill>
                <a:srgbClr val="3FC0B8"/>
              </a:solidFill>
            </a:endParaRPr>
          </a:p>
        </p:txBody>
      </p:sp>
      <p:sp>
        <p:nvSpPr>
          <p:cNvPr id="3" name="Subtitle 2"/>
          <p:cNvSpPr>
            <a:spLocks noGrp="1"/>
          </p:cNvSpPr>
          <p:nvPr>
            <p:ph type="subTitle" idx="1"/>
          </p:nvPr>
        </p:nvSpPr>
        <p:spPr>
          <a:xfrm>
            <a:off x="691569" y="1826079"/>
            <a:ext cx="11114532" cy="4038600"/>
          </a:xfrm>
        </p:spPr>
        <p:txBody>
          <a:bodyPr vert="horz" lIns="91440" tIns="45720" rIns="91440" bIns="45720" rtlCol="0">
            <a:noAutofit/>
          </a:bodyPr>
          <a:lstStyle/>
          <a:p>
            <a:pPr lvl="0" algn="l"/>
            <a:r>
              <a:rPr lang="en-US" sz="2800">
                <a:solidFill>
                  <a:srgbClr val="4A66AC"/>
                </a:solidFill>
                <a:cs typeface="Arial"/>
              </a:rPr>
              <a:t>Minimum of 500 words are required for each essay. We strongly recommend that students do the following:</a:t>
            </a:r>
          </a:p>
          <a:p>
            <a:pPr marL="914400" lvl="1" indent="-457200" algn="l">
              <a:buFont typeface="Wingdings" panose="05000000000000000000" pitchFamily="2" charset="2"/>
              <a:buChar char="q"/>
            </a:pPr>
            <a:r>
              <a:rPr lang="en-US" sz="2400">
                <a:solidFill>
                  <a:srgbClr val="4A66AC"/>
                </a:solidFill>
                <a:cs typeface="Arial" panose="020B0604020202020204" pitchFamily="34" charset="0"/>
              </a:rPr>
              <a:t>Read all the questions first and outline responses in Word</a:t>
            </a:r>
          </a:p>
          <a:p>
            <a:pPr marL="914400" lvl="1" indent="-457200" algn="l">
              <a:buFont typeface="Wingdings" panose="05000000000000000000" pitchFamily="2" charset="2"/>
              <a:buChar char="q"/>
            </a:pPr>
            <a:r>
              <a:rPr lang="en-US" sz="2400">
                <a:solidFill>
                  <a:srgbClr val="4A66AC"/>
                </a:solidFill>
                <a:cs typeface="Arial" panose="020B0604020202020204" pitchFamily="34" charset="0"/>
              </a:rPr>
              <a:t>Use different examples throughout their application to build the most complete picture of themselves as a unique applicant. The more details, the stronger the answers.  </a:t>
            </a:r>
          </a:p>
          <a:p>
            <a:pPr marL="914400" lvl="1" indent="-457200" algn="l">
              <a:buFont typeface="Wingdings" panose="05000000000000000000" pitchFamily="2" charset="2"/>
              <a:buChar char="q"/>
            </a:pPr>
            <a:r>
              <a:rPr lang="en-US" sz="2400">
                <a:solidFill>
                  <a:srgbClr val="4A66AC"/>
                </a:solidFill>
                <a:cs typeface="Arial" panose="020B0604020202020204" pitchFamily="34" charset="0"/>
              </a:rPr>
              <a:t>Share drafts with a teacher, advisor, coach or adult for feedback [refer to scheduled sessions]</a:t>
            </a:r>
          </a:p>
          <a:p>
            <a:pPr marL="914400" lvl="1" indent="-457200" algn="l">
              <a:buFont typeface="Wingdings" panose="05000000000000000000" pitchFamily="2" charset="2"/>
              <a:buChar char="q"/>
            </a:pPr>
            <a:r>
              <a:rPr lang="en-US" sz="2400">
                <a:solidFill>
                  <a:srgbClr val="4A66AC"/>
                </a:solidFill>
                <a:cs typeface="Arial" panose="020B0604020202020204" pitchFamily="34" charset="0"/>
              </a:rPr>
              <a:t>Answers will be evaluated for focus, development of ideas, coherence, organization, substance and appropriate expression. </a:t>
            </a:r>
          </a:p>
          <a:p>
            <a:pPr marL="914400" lvl="1" indent="-457200" algn="l">
              <a:buFont typeface="Wingdings" panose="05000000000000000000" pitchFamily="2" charset="2"/>
              <a:buChar char="q"/>
            </a:pPr>
            <a:r>
              <a:rPr lang="en-US" sz="2400">
                <a:solidFill>
                  <a:srgbClr val="4A66AC"/>
                </a:solidFill>
                <a:cs typeface="Arial"/>
              </a:rPr>
              <a:t>Remember that this is the only chance evaluators will have to get to know who they are and what they hope to do with their education. Make sure it counts!</a:t>
            </a:r>
          </a:p>
          <a:p>
            <a:pPr marL="347472" indent="-182880" algn="l">
              <a:buFont typeface="Arial" panose="020B0604020202020204" pitchFamily="34" charset="0"/>
              <a:buChar char="•"/>
            </a:pPr>
            <a:endParaRPr lang="en-US" sz="1600">
              <a:solidFill>
                <a:srgbClr val="4A66AC"/>
              </a:solidFill>
              <a:cs typeface="Arial" panose="020B0604020202020204" pitchFamily="34" charset="0"/>
            </a:endParaRPr>
          </a:p>
        </p:txBody>
      </p:sp>
      <p:pic>
        <p:nvPicPr>
          <p:cNvPr id="6" name="Picture 5">
            <a:extLst>
              <a:ext uri="{FF2B5EF4-FFF2-40B4-BE49-F238E27FC236}">
                <a16:creationId xmlns:a16="http://schemas.microsoft.com/office/drawing/2014/main" id="{DD4822EE-05B8-48C5-BEAB-264117A50E0F}"/>
              </a:ext>
            </a:extLst>
          </p:cNvPr>
          <p:cNvPicPr>
            <a:picLocks noChangeAspect="1"/>
          </p:cNvPicPr>
          <p:nvPr/>
        </p:nvPicPr>
        <p:blipFill>
          <a:blip r:embed="rId3"/>
          <a:stretch>
            <a:fillRect/>
          </a:stretch>
        </p:blipFill>
        <p:spPr>
          <a:xfrm>
            <a:off x="10759554" y="452437"/>
            <a:ext cx="990600" cy="619125"/>
          </a:xfrm>
          <a:prstGeom prst="rect">
            <a:avLst/>
          </a:prstGeom>
        </p:spPr>
      </p:pic>
    </p:spTree>
    <p:extLst>
      <p:ext uri="{BB962C8B-B14F-4D97-AF65-F5344CB8AC3E}">
        <p14:creationId xmlns:p14="http://schemas.microsoft.com/office/powerpoint/2010/main" val="3082458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43000" y="609600"/>
            <a:ext cx="9875520" cy="1356360"/>
          </a:xfrm>
        </p:spPr>
        <p:txBody>
          <a:bodyPr vert="horz" lIns="91440" tIns="45720" rIns="91440" bIns="45720" rtlCol="0" anchor="ctr">
            <a:normAutofit/>
          </a:bodyPr>
          <a:lstStyle/>
          <a:p>
            <a:pPr algn="l">
              <a:lnSpc>
                <a:spcPct val="90000"/>
              </a:lnSpc>
            </a:pPr>
            <a:r>
              <a:rPr lang="en-US" sz="3400">
                <a:solidFill>
                  <a:schemeClr val="accent1"/>
                </a:solidFill>
              </a:rPr>
              <a:t>After submission</a:t>
            </a:r>
            <a:br>
              <a:rPr lang="en-US" sz="3400" cap="none">
                <a:solidFill>
                  <a:schemeClr val="accent1"/>
                </a:solidFill>
              </a:rPr>
            </a:br>
            <a:r>
              <a:rPr lang="en-US" sz="2400" cap="none">
                <a:solidFill>
                  <a:srgbClr val="3FC0B8"/>
                </a:solidFill>
              </a:rPr>
              <a:t>All programs</a:t>
            </a:r>
            <a:endParaRPr lang="en-US" sz="2400" i="1">
              <a:solidFill>
                <a:srgbClr val="3FC0B8"/>
              </a:solidFill>
            </a:endParaRPr>
          </a:p>
        </p:txBody>
      </p:sp>
      <p:sp>
        <p:nvSpPr>
          <p:cNvPr id="3" name="Subtitle 2"/>
          <p:cNvSpPr>
            <a:spLocks noGrp="1"/>
          </p:cNvSpPr>
          <p:nvPr>
            <p:ph type="subTitle" idx="1"/>
          </p:nvPr>
        </p:nvSpPr>
        <p:spPr>
          <a:xfrm>
            <a:off x="1140351" y="2057400"/>
            <a:ext cx="9875520" cy="4038600"/>
          </a:xfrm>
        </p:spPr>
        <p:txBody>
          <a:bodyPr vert="horz" lIns="91440" tIns="45720" rIns="91440" bIns="45720" rtlCol="0">
            <a:noAutofit/>
          </a:bodyPr>
          <a:lstStyle/>
          <a:p>
            <a:pPr lvl="0" algn="l"/>
            <a:r>
              <a:rPr lang="en-US" sz="3200" u="sng">
                <a:solidFill>
                  <a:srgbClr val="4A66AC"/>
                </a:solidFill>
                <a:cs typeface="Arial"/>
              </a:rPr>
              <a:t>Awards</a:t>
            </a:r>
            <a:r>
              <a:rPr lang="en-US" sz="3200">
                <a:solidFill>
                  <a:srgbClr val="4A66AC"/>
                </a:solidFill>
                <a:cs typeface="Arial"/>
              </a:rPr>
              <a:t>:</a:t>
            </a:r>
          </a:p>
          <a:p>
            <a:pPr marL="285750" indent="-285750" algn="l">
              <a:buFont typeface="Wingdings" panose="05000000000000000000" pitchFamily="2" charset="2"/>
              <a:buChar char="q"/>
            </a:pPr>
            <a:r>
              <a:rPr lang="en-US" sz="2300">
                <a:solidFill>
                  <a:srgbClr val="4A66AC"/>
                </a:solidFill>
                <a:cs typeface="Arial"/>
              </a:rPr>
              <a:t>Selected scholars will be notified by April 15</a:t>
            </a:r>
          </a:p>
          <a:p>
            <a:pPr marL="285750" indent="-285750" algn="l">
              <a:buFont typeface="Wingdings" panose="05000000000000000000" pitchFamily="2" charset="2"/>
              <a:buChar char="q"/>
            </a:pPr>
            <a:r>
              <a:rPr lang="en-US" sz="2300">
                <a:solidFill>
                  <a:srgbClr val="4A66AC"/>
                </a:solidFill>
                <a:cs typeface="Arial"/>
              </a:rPr>
              <a:t>Selected scholars will have to accept award by April 30</a:t>
            </a:r>
          </a:p>
          <a:p>
            <a:pPr marL="742950" lvl="1" indent="-285750" algn="l">
              <a:buFont typeface="Wingdings" panose="05000000000000000000" pitchFamily="2" charset="2"/>
              <a:buChar char="q"/>
            </a:pPr>
            <a:r>
              <a:rPr lang="en-US" sz="1900">
                <a:solidFill>
                  <a:srgbClr val="4A66AC"/>
                </a:solidFill>
                <a:cs typeface="Arial"/>
              </a:rPr>
              <a:t>You must submit your financial aid award letter to complete the awarding process</a:t>
            </a:r>
          </a:p>
          <a:p>
            <a:pPr marL="285750" indent="-285750" algn="l">
              <a:buFont typeface="Wingdings" panose="05000000000000000000" pitchFamily="2" charset="2"/>
              <a:buChar char="q"/>
            </a:pPr>
            <a:r>
              <a:rPr lang="en-US" sz="2300">
                <a:solidFill>
                  <a:srgbClr val="4A66AC"/>
                </a:solidFill>
                <a:cs typeface="Arial"/>
              </a:rPr>
              <a:t>Selected scholars to attend an online orientation in May</a:t>
            </a:r>
          </a:p>
        </p:txBody>
      </p:sp>
      <p:pic>
        <p:nvPicPr>
          <p:cNvPr id="6" name="Picture 5">
            <a:extLst>
              <a:ext uri="{FF2B5EF4-FFF2-40B4-BE49-F238E27FC236}">
                <a16:creationId xmlns:a16="http://schemas.microsoft.com/office/drawing/2014/main" id="{DD4822EE-05B8-48C5-BEAB-264117A50E0F}"/>
              </a:ext>
            </a:extLst>
          </p:cNvPr>
          <p:cNvPicPr>
            <a:picLocks noChangeAspect="1"/>
          </p:cNvPicPr>
          <p:nvPr/>
        </p:nvPicPr>
        <p:blipFill>
          <a:blip r:embed="rId3"/>
          <a:stretch>
            <a:fillRect/>
          </a:stretch>
        </p:blipFill>
        <p:spPr>
          <a:xfrm>
            <a:off x="10759554" y="452437"/>
            <a:ext cx="990600" cy="619125"/>
          </a:xfrm>
          <a:prstGeom prst="rect">
            <a:avLst/>
          </a:prstGeom>
        </p:spPr>
      </p:pic>
    </p:spTree>
    <p:extLst>
      <p:ext uri="{BB962C8B-B14F-4D97-AF65-F5344CB8AC3E}">
        <p14:creationId xmlns:p14="http://schemas.microsoft.com/office/powerpoint/2010/main" val="1855442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43000" y="609600"/>
            <a:ext cx="9875520" cy="1356360"/>
          </a:xfrm>
        </p:spPr>
        <p:txBody>
          <a:bodyPr vert="horz" lIns="91440" tIns="45720" rIns="91440" bIns="45720" rtlCol="0" anchor="ctr">
            <a:normAutofit/>
          </a:bodyPr>
          <a:lstStyle/>
          <a:p>
            <a:pPr algn="l">
              <a:lnSpc>
                <a:spcPct val="90000"/>
              </a:lnSpc>
            </a:pPr>
            <a:r>
              <a:rPr lang="en-US" sz="3400">
                <a:solidFill>
                  <a:schemeClr val="accent1"/>
                </a:solidFill>
              </a:rPr>
              <a:t>Documents required by program</a:t>
            </a:r>
            <a:br>
              <a:rPr lang="en-US" sz="3400" cap="none">
                <a:solidFill>
                  <a:schemeClr val="accent1"/>
                </a:solidFill>
              </a:rPr>
            </a:br>
            <a:endParaRPr lang="en-US" sz="2400" i="1">
              <a:solidFill>
                <a:srgbClr val="3FC0B8"/>
              </a:solidFill>
            </a:endParaRPr>
          </a:p>
        </p:txBody>
      </p:sp>
      <p:pic>
        <p:nvPicPr>
          <p:cNvPr id="6" name="Picture 5">
            <a:extLst>
              <a:ext uri="{FF2B5EF4-FFF2-40B4-BE49-F238E27FC236}">
                <a16:creationId xmlns:a16="http://schemas.microsoft.com/office/drawing/2014/main" id="{DD4822EE-05B8-48C5-BEAB-264117A50E0F}"/>
              </a:ext>
            </a:extLst>
          </p:cNvPr>
          <p:cNvPicPr>
            <a:picLocks noChangeAspect="1"/>
          </p:cNvPicPr>
          <p:nvPr/>
        </p:nvPicPr>
        <p:blipFill>
          <a:blip r:embed="rId3"/>
          <a:stretch>
            <a:fillRect/>
          </a:stretch>
        </p:blipFill>
        <p:spPr>
          <a:xfrm>
            <a:off x="10759554" y="452437"/>
            <a:ext cx="990600" cy="619125"/>
          </a:xfrm>
          <a:prstGeom prst="rect">
            <a:avLst/>
          </a:prstGeom>
        </p:spPr>
      </p:pic>
      <p:graphicFrame>
        <p:nvGraphicFramePr>
          <p:cNvPr id="7" name="Table 4">
            <a:extLst>
              <a:ext uri="{FF2B5EF4-FFF2-40B4-BE49-F238E27FC236}">
                <a16:creationId xmlns:a16="http://schemas.microsoft.com/office/drawing/2014/main" id="{4521CD8B-63CA-452B-9B53-9DC3BE335F1A}"/>
              </a:ext>
            </a:extLst>
          </p:cNvPr>
          <p:cNvGraphicFramePr>
            <a:graphicFrameLocks/>
          </p:cNvGraphicFramePr>
          <p:nvPr>
            <p:extLst>
              <p:ext uri="{D42A27DB-BD31-4B8C-83A1-F6EECF244321}">
                <p14:modId xmlns:p14="http://schemas.microsoft.com/office/powerpoint/2010/main" val="2629932070"/>
              </p:ext>
            </p:extLst>
          </p:nvPr>
        </p:nvGraphicFramePr>
        <p:xfrm>
          <a:off x="1103490" y="2405209"/>
          <a:ext cx="9656064" cy="2569419"/>
        </p:xfrm>
        <a:graphic>
          <a:graphicData uri="http://schemas.openxmlformats.org/drawingml/2006/table">
            <a:tbl>
              <a:tblPr firstRow="1" bandRow="1">
                <a:tableStyleId>{21E4AEA4-8DFA-4A89-87EB-49C32662AFE0}</a:tableStyleId>
              </a:tblPr>
              <a:tblGrid>
                <a:gridCol w="2414016">
                  <a:extLst>
                    <a:ext uri="{9D8B030D-6E8A-4147-A177-3AD203B41FA5}">
                      <a16:colId xmlns:a16="http://schemas.microsoft.com/office/drawing/2014/main" val="1304154480"/>
                    </a:ext>
                  </a:extLst>
                </a:gridCol>
                <a:gridCol w="2414016">
                  <a:extLst>
                    <a:ext uri="{9D8B030D-6E8A-4147-A177-3AD203B41FA5}">
                      <a16:colId xmlns:a16="http://schemas.microsoft.com/office/drawing/2014/main" val="3340008866"/>
                    </a:ext>
                  </a:extLst>
                </a:gridCol>
                <a:gridCol w="2414016">
                  <a:extLst>
                    <a:ext uri="{9D8B030D-6E8A-4147-A177-3AD203B41FA5}">
                      <a16:colId xmlns:a16="http://schemas.microsoft.com/office/drawing/2014/main" val="1951927482"/>
                    </a:ext>
                  </a:extLst>
                </a:gridCol>
                <a:gridCol w="2414016">
                  <a:extLst>
                    <a:ext uri="{9D8B030D-6E8A-4147-A177-3AD203B41FA5}">
                      <a16:colId xmlns:a16="http://schemas.microsoft.com/office/drawing/2014/main" val="2661780057"/>
                    </a:ext>
                  </a:extLst>
                </a:gridCol>
              </a:tblGrid>
              <a:tr h="538989">
                <a:tc>
                  <a:txBody>
                    <a:bodyPr/>
                    <a:lstStyle/>
                    <a:p>
                      <a:endParaRPr lang="en-US"/>
                    </a:p>
                  </a:txBody>
                  <a:tcPr>
                    <a:solidFill>
                      <a:srgbClr val="4A66AC"/>
                    </a:solidFill>
                  </a:tcPr>
                </a:tc>
                <a:tc>
                  <a:txBody>
                    <a:bodyPr/>
                    <a:lstStyle/>
                    <a:p>
                      <a:r>
                        <a:rPr lang="en-US"/>
                        <a:t>Leadership 1000</a:t>
                      </a:r>
                    </a:p>
                  </a:txBody>
                  <a:tcPr>
                    <a:solidFill>
                      <a:srgbClr val="4A66AC"/>
                    </a:solidFill>
                  </a:tcPr>
                </a:tc>
                <a:tc>
                  <a:txBody>
                    <a:bodyPr/>
                    <a:lstStyle/>
                    <a:p>
                      <a:r>
                        <a:rPr lang="en-US"/>
                        <a:t>Governors'</a:t>
                      </a:r>
                    </a:p>
                  </a:txBody>
                  <a:tcPr>
                    <a:solidFill>
                      <a:srgbClr val="4A66AC"/>
                    </a:solidFill>
                  </a:tcPr>
                </a:tc>
                <a:tc>
                  <a:txBody>
                    <a:bodyPr/>
                    <a:lstStyle/>
                    <a:p>
                      <a:r>
                        <a:rPr lang="en-US"/>
                        <a:t>MLK</a:t>
                      </a:r>
                    </a:p>
                  </a:txBody>
                  <a:tcPr>
                    <a:solidFill>
                      <a:srgbClr val="4A66AC"/>
                    </a:solidFill>
                  </a:tcPr>
                </a:tc>
                <a:extLst>
                  <a:ext uri="{0D108BD9-81ED-4DB2-BD59-A6C34878D82A}">
                    <a16:rowId xmlns:a16="http://schemas.microsoft.com/office/drawing/2014/main" val="2777687371"/>
                  </a:ext>
                </a:extLst>
              </a:tr>
              <a:tr h="606580">
                <a:tc>
                  <a:txBody>
                    <a:bodyPr/>
                    <a:lstStyle/>
                    <a:p>
                      <a:r>
                        <a:rPr lang="en-US" sz="1600" b="1">
                          <a:solidFill>
                            <a:schemeClr val="bg1"/>
                          </a:solidFill>
                        </a:rPr>
                        <a:t>Unofficial Transcript</a:t>
                      </a:r>
                    </a:p>
                  </a:txBody>
                  <a:tcPr>
                    <a:solidFill>
                      <a:srgbClr val="4A66AC"/>
                    </a:solidFill>
                  </a:tcPr>
                </a:tc>
                <a:tc gridSpan="3">
                  <a:txBody>
                    <a:bodyPr/>
                    <a:lstStyle/>
                    <a:p>
                      <a:pPr algn="ctr"/>
                      <a:r>
                        <a:rPr lang="en-US">
                          <a:solidFill>
                            <a:schemeClr val="tx1">
                              <a:lumMod val="65000"/>
                              <a:lumOff val="35000"/>
                            </a:schemeClr>
                          </a:solidFill>
                        </a:rPr>
                        <a:t>Must include Fall 2020 grades and cumulative GPA</a:t>
                      </a:r>
                    </a:p>
                    <a:p>
                      <a:pPr lvl="0" algn="ctr">
                        <a:buNone/>
                      </a:pPr>
                      <a:r>
                        <a:rPr lang="en-US" sz="1600">
                          <a:solidFill>
                            <a:schemeClr val="tx1">
                              <a:lumMod val="65000"/>
                              <a:lumOff val="35000"/>
                            </a:schemeClr>
                          </a:solidFill>
                        </a:rPr>
                        <a:t>*We will be lenient with late grade submissions</a:t>
                      </a:r>
                    </a:p>
                  </a:txBody>
                  <a:tcPr/>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2112760150"/>
                  </a:ext>
                </a:extLst>
              </a:tr>
              <a:tr h="499554">
                <a:tc>
                  <a:txBody>
                    <a:bodyPr/>
                    <a:lstStyle/>
                    <a:p>
                      <a:r>
                        <a:rPr lang="en-US" sz="1600" b="1">
                          <a:solidFill>
                            <a:schemeClr val="bg1"/>
                          </a:solidFill>
                        </a:rPr>
                        <a:t>Letter of Recommendation</a:t>
                      </a:r>
                    </a:p>
                  </a:txBody>
                  <a:tcPr>
                    <a:solidFill>
                      <a:srgbClr val="4A66AC"/>
                    </a:solidFill>
                  </a:tcPr>
                </a:tc>
                <a:tc gridSpan="3">
                  <a:txBody>
                    <a:bodyPr/>
                    <a:lstStyle/>
                    <a:p>
                      <a:pPr algn="ctr"/>
                      <a:r>
                        <a:rPr lang="en-US">
                          <a:solidFill>
                            <a:schemeClr val="tx1">
                              <a:lumMod val="65000"/>
                              <a:lumOff val="35000"/>
                            </a:schemeClr>
                          </a:solidFill>
                        </a:rPr>
                        <a:t>1 Letter Required</a:t>
                      </a:r>
                    </a:p>
                  </a:txBody>
                  <a:tcPr/>
                </a:tc>
                <a:tc hMerge="1">
                  <a:txBody>
                    <a:bodyPr/>
                    <a:lstStyle/>
                    <a:p>
                      <a:r>
                        <a:rPr lang="en-US">
                          <a:solidFill>
                            <a:schemeClr val="tx1">
                              <a:lumMod val="65000"/>
                              <a:lumOff val="35000"/>
                            </a:schemeClr>
                          </a:solidFill>
                        </a:rPr>
                        <a:t>1 Letter Required</a:t>
                      </a:r>
                    </a:p>
                  </a:txBody>
                  <a:tcPr/>
                </a:tc>
                <a:tc hMerge="1">
                  <a:txBody>
                    <a:bodyPr/>
                    <a:lstStyle/>
                    <a:p>
                      <a:r>
                        <a:rPr lang="en-US">
                          <a:solidFill>
                            <a:schemeClr val="tx1">
                              <a:lumMod val="65000"/>
                              <a:lumOff val="35000"/>
                            </a:schemeClr>
                          </a:solidFill>
                        </a:rPr>
                        <a:t>1 Letter1 Required</a:t>
                      </a:r>
                    </a:p>
                  </a:txBody>
                  <a:tcPr/>
                </a:tc>
                <a:extLst>
                  <a:ext uri="{0D108BD9-81ED-4DB2-BD59-A6C34878D82A}">
                    <a16:rowId xmlns:a16="http://schemas.microsoft.com/office/drawing/2014/main" val="1532498865"/>
                  </a:ext>
                </a:extLst>
              </a:tr>
              <a:tr h="841710">
                <a:tc>
                  <a:txBody>
                    <a:bodyPr/>
                    <a:lstStyle/>
                    <a:p>
                      <a:r>
                        <a:rPr lang="en-US" sz="1600" b="1">
                          <a:solidFill>
                            <a:schemeClr val="bg1"/>
                          </a:solidFill>
                        </a:rPr>
                        <a:t>Dependency Court Order</a:t>
                      </a:r>
                    </a:p>
                  </a:txBody>
                  <a:tcPr>
                    <a:solidFill>
                      <a:srgbClr val="4A66AC"/>
                    </a:solidFill>
                  </a:tcPr>
                </a:tc>
                <a:tc>
                  <a:txBody>
                    <a:bodyPr/>
                    <a:lstStyle/>
                    <a:p>
                      <a:r>
                        <a:rPr lang="en-US">
                          <a:solidFill>
                            <a:schemeClr val="tx1">
                              <a:lumMod val="65000"/>
                              <a:lumOff val="35000"/>
                            </a:schemeClr>
                          </a:solidFill>
                        </a:rPr>
                        <a:t>N/A</a:t>
                      </a:r>
                    </a:p>
                  </a:txBody>
                  <a:tcPr/>
                </a:tc>
                <a:tc>
                  <a:txBody>
                    <a:bodyPr/>
                    <a:lstStyle/>
                    <a:p>
                      <a:r>
                        <a:rPr lang="en-US">
                          <a:solidFill>
                            <a:schemeClr val="tx1">
                              <a:lumMod val="65000"/>
                              <a:lumOff val="35000"/>
                            </a:schemeClr>
                          </a:solidFill>
                        </a:rPr>
                        <a:t>Required</a:t>
                      </a:r>
                    </a:p>
                  </a:txBody>
                  <a:tcPr/>
                </a:tc>
                <a:tc>
                  <a:txBody>
                    <a:bodyPr/>
                    <a:lstStyle/>
                    <a:p>
                      <a:r>
                        <a:rPr lang="en-US">
                          <a:solidFill>
                            <a:schemeClr val="tx1">
                              <a:lumMod val="65000"/>
                              <a:lumOff val="35000"/>
                            </a:schemeClr>
                          </a:solidFill>
                        </a:rPr>
                        <a:t>N/A</a:t>
                      </a:r>
                    </a:p>
                  </a:txBody>
                  <a:tcPr/>
                </a:tc>
                <a:extLst>
                  <a:ext uri="{0D108BD9-81ED-4DB2-BD59-A6C34878D82A}">
                    <a16:rowId xmlns:a16="http://schemas.microsoft.com/office/drawing/2014/main" val="2175239663"/>
                  </a:ext>
                </a:extLst>
              </a:tr>
            </a:tbl>
          </a:graphicData>
        </a:graphic>
      </p:graphicFrame>
    </p:spTree>
    <p:extLst>
      <p:ext uri="{BB962C8B-B14F-4D97-AF65-F5344CB8AC3E}">
        <p14:creationId xmlns:p14="http://schemas.microsoft.com/office/powerpoint/2010/main" val="3179787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43000" y="609600"/>
            <a:ext cx="9875520" cy="1356360"/>
          </a:xfrm>
        </p:spPr>
        <p:txBody>
          <a:bodyPr vert="horz" lIns="91440" tIns="45720" rIns="91440" bIns="45720" rtlCol="0" anchor="ctr">
            <a:normAutofit/>
          </a:bodyPr>
          <a:lstStyle/>
          <a:p>
            <a:pPr algn="l">
              <a:lnSpc>
                <a:spcPct val="90000"/>
              </a:lnSpc>
            </a:pPr>
            <a:r>
              <a:rPr lang="en-US" sz="3400" dirty="0">
                <a:solidFill>
                  <a:schemeClr val="accent1"/>
                </a:solidFill>
              </a:rPr>
              <a:t>Resources for STUDENTS</a:t>
            </a:r>
            <a:br>
              <a:rPr lang="en-US" sz="3400" cap="none" dirty="0">
                <a:solidFill>
                  <a:schemeClr val="accent1"/>
                </a:solidFill>
              </a:rPr>
            </a:br>
            <a:endParaRPr lang="en-US" sz="2400" i="1" dirty="0">
              <a:solidFill>
                <a:srgbClr val="3FC0B8"/>
              </a:solidFill>
            </a:endParaRPr>
          </a:p>
        </p:txBody>
      </p:sp>
      <p:sp>
        <p:nvSpPr>
          <p:cNvPr id="3" name="Subtitle 2"/>
          <p:cNvSpPr>
            <a:spLocks noGrp="1"/>
          </p:cNvSpPr>
          <p:nvPr>
            <p:ph type="subTitle" idx="1"/>
          </p:nvPr>
        </p:nvSpPr>
        <p:spPr>
          <a:xfrm>
            <a:off x="1140351" y="2057400"/>
            <a:ext cx="9875520" cy="4038600"/>
          </a:xfrm>
        </p:spPr>
        <p:txBody>
          <a:bodyPr vert="horz" lIns="91440" tIns="45720" rIns="91440" bIns="45720" rtlCol="0">
            <a:noAutofit/>
          </a:bodyPr>
          <a:lstStyle/>
          <a:p>
            <a:pPr marL="342900" indent="-342900" algn="l">
              <a:buFont typeface="Arial" panose="020B0604020202020204" pitchFamily="34" charset="0"/>
              <a:buChar char="•"/>
            </a:pPr>
            <a:r>
              <a:rPr lang="en-US" sz="2000" b="1">
                <a:solidFill>
                  <a:srgbClr val="4A66AC"/>
                </a:solidFill>
                <a:cs typeface="Arial Bold"/>
              </a:rPr>
              <a:t>CSF Essay Brainstorm/Feedback Clinic with Alumni Board Members sessions</a:t>
            </a:r>
          </a:p>
          <a:p>
            <a:pPr marL="742950" lvl="1" indent="-285750" algn="l">
              <a:buFont typeface="Arial" panose="020B0604020202020204" pitchFamily="34" charset="0"/>
              <a:buChar char="•"/>
            </a:pPr>
            <a:r>
              <a:rPr lang="en-US" sz="1800">
                <a:solidFill>
                  <a:srgbClr val="4A66AC"/>
                </a:solidFill>
                <a:effectLst/>
                <a:latin typeface="+mn-lt"/>
                <a:ea typeface="Times New Roman" panose="02020603050405020304" pitchFamily="18" charset="0"/>
                <a:cs typeface="Arial Bold"/>
              </a:rPr>
              <a:t>Dec 11, 2021 11 AM – 1 PM</a:t>
            </a:r>
            <a:r>
              <a:rPr lang="en-US" sz="1800">
                <a:solidFill>
                  <a:srgbClr val="4A66AC"/>
                </a:solidFill>
                <a:latin typeface="+mn-lt"/>
                <a:ea typeface="Times New Roman" panose="02020603050405020304" pitchFamily="18" charset="0"/>
                <a:cs typeface="Arial Bold"/>
              </a:rPr>
              <a:t> </a:t>
            </a:r>
            <a:endParaRPr lang="en-US" sz="1800">
              <a:solidFill>
                <a:srgbClr val="4A66AC"/>
              </a:solidFill>
              <a:effectLst/>
              <a:latin typeface="+mn-lt"/>
              <a:ea typeface="Times New Roman" panose="02020603050405020304" pitchFamily="18" charset="0"/>
            </a:endParaRPr>
          </a:p>
          <a:p>
            <a:pPr marL="742950" lvl="1" indent="-285750" algn="l">
              <a:buFont typeface="Arial" panose="020B0604020202020204" pitchFamily="34" charset="0"/>
              <a:buChar char="•"/>
            </a:pPr>
            <a:r>
              <a:rPr lang="en-US" sz="1800">
                <a:solidFill>
                  <a:srgbClr val="4A66AC"/>
                </a:solidFill>
                <a:effectLst/>
                <a:latin typeface="+mn-lt"/>
                <a:ea typeface="Times New Roman" panose="02020603050405020304" pitchFamily="18" charset="0"/>
                <a:cs typeface="Arial Bold"/>
              </a:rPr>
              <a:t>Dec 16, 2021 </a:t>
            </a:r>
            <a:r>
              <a:rPr lang="en-US" sz="1600">
                <a:solidFill>
                  <a:srgbClr val="4A66AC"/>
                </a:solidFill>
                <a:effectLst/>
                <a:latin typeface="+mn-lt"/>
                <a:ea typeface="Times New Roman" panose="02020603050405020304" pitchFamily="18" charset="0"/>
                <a:cs typeface="Arial Bold"/>
              </a:rPr>
              <a:t>6 PM </a:t>
            </a:r>
            <a:r>
              <a:rPr lang="en-US" sz="1800">
                <a:solidFill>
                  <a:srgbClr val="4A66AC"/>
                </a:solidFill>
                <a:effectLst/>
                <a:latin typeface="+mn-lt"/>
                <a:ea typeface="Times New Roman" panose="02020603050405020304" pitchFamily="18" charset="0"/>
                <a:cs typeface="Arial Bold"/>
              </a:rPr>
              <a:t>– 7 PM</a:t>
            </a:r>
            <a:r>
              <a:rPr lang="en-US" sz="1800">
                <a:solidFill>
                  <a:srgbClr val="4A66AC"/>
                </a:solidFill>
                <a:latin typeface="+mn-lt"/>
                <a:ea typeface="Times New Roman" panose="02020603050405020304" pitchFamily="18" charset="0"/>
                <a:cs typeface="Arial Bold"/>
              </a:rPr>
              <a:t>  </a:t>
            </a:r>
            <a:endParaRPr lang="en-US" sz="1800">
              <a:solidFill>
                <a:srgbClr val="4A66AC"/>
              </a:solidFill>
              <a:effectLst/>
              <a:latin typeface="+mn-lt"/>
              <a:ea typeface="Times New Roman" panose="02020603050405020304" pitchFamily="18" charset="0"/>
            </a:endParaRPr>
          </a:p>
          <a:p>
            <a:pPr marL="742950" lvl="1" indent="-285750" algn="l">
              <a:buFont typeface="Arial" panose="020B0604020202020204" pitchFamily="34" charset="0"/>
              <a:buChar char="•"/>
            </a:pPr>
            <a:r>
              <a:rPr lang="en-US" sz="1800">
                <a:solidFill>
                  <a:srgbClr val="4A66AC"/>
                </a:solidFill>
                <a:effectLst/>
                <a:latin typeface="+mn-lt"/>
                <a:ea typeface="Times New Roman" panose="02020603050405020304" pitchFamily="18" charset="0"/>
                <a:cs typeface="Arial Bold"/>
              </a:rPr>
              <a:t>Jan 8, 2022 11 AM – 1 PM</a:t>
            </a:r>
            <a:r>
              <a:rPr lang="en-US" sz="1800">
                <a:solidFill>
                  <a:srgbClr val="4A66AC"/>
                </a:solidFill>
                <a:latin typeface="+mn-lt"/>
                <a:ea typeface="Times New Roman" panose="02020603050405020304" pitchFamily="18" charset="0"/>
                <a:cs typeface="Arial Bold"/>
              </a:rPr>
              <a:t> </a:t>
            </a:r>
            <a:endParaRPr lang="en-US" sz="1800">
              <a:solidFill>
                <a:srgbClr val="4A66AC"/>
              </a:solidFill>
              <a:effectLst/>
              <a:latin typeface="+mn-lt"/>
              <a:ea typeface="Times New Roman" panose="02020603050405020304" pitchFamily="18" charset="0"/>
            </a:endParaRPr>
          </a:p>
          <a:p>
            <a:pPr marL="742950" lvl="1" indent="-285750" algn="l">
              <a:buFont typeface="Arial" panose="020B0604020202020204" pitchFamily="34" charset="0"/>
              <a:buChar char="•"/>
            </a:pPr>
            <a:r>
              <a:rPr lang="en-US" sz="1800">
                <a:solidFill>
                  <a:srgbClr val="4A66AC"/>
                </a:solidFill>
                <a:effectLst/>
                <a:latin typeface="+mn-lt"/>
                <a:ea typeface="Times New Roman" panose="02020603050405020304" pitchFamily="18" charset="0"/>
                <a:cs typeface="Arial Bold"/>
              </a:rPr>
              <a:t>Jan 13, 2022 6 PM </a:t>
            </a:r>
            <a:r>
              <a:rPr lang="en-US" sz="2000">
                <a:solidFill>
                  <a:srgbClr val="4A66AC"/>
                </a:solidFill>
                <a:effectLst/>
                <a:latin typeface="+mn-lt"/>
                <a:ea typeface="Times New Roman" panose="02020603050405020304" pitchFamily="18" charset="0"/>
                <a:cs typeface="Arial Bold"/>
              </a:rPr>
              <a:t>– 7 PM</a:t>
            </a:r>
            <a:r>
              <a:rPr lang="en-US">
                <a:solidFill>
                  <a:srgbClr val="4A66AC"/>
                </a:solidFill>
                <a:latin typeface="+mn-lt"/>
                <a:ea typeface="Times New Roman" panose="02020603050405020304" pitchFamily="18" charset="0"/>
                <a:cs typeface="Arial Bold"/>
              </a:rPr>
              <a:t> </a:t>
            </a:r>
            <a:endParaRPr lang="en-US" sz="2000">
              <a:solidFill>
                <a:srgbClr val="4A66AC"/>
              </a:solidFill>
              <a:effectLst/>
              <a:latin typeface="+mn-lt"/>
              <a:ea typeface="Times New Roman" panose="02020603050405020304" pitchFamily="18" charset="0"/>
            </a:endParaRPr>
          </a:p>
          <a:p>
            <a:pPr marL="800100" lvl="1" indent="-342900" algn="l">
              <a:buFont typeface="Arial" panose="020B0604020202020204" pitchFamily="34" charset="0"/>
              <a:buChar char="•"/>
            </a:pPr>
            <a:endParaRPr lang="en-US" sz="2000">
              <a:solidFill>
                <a:srgbClr val="4A66AC"/>
              </a:solidFill>
              <a:cs typeface="Arial Bold"/>
            </a:endParaRPr>
          </a:p>
          <a:p>
            <a:pPr marL="342900" indent="-342900" algn="l">
              <a:buFont typeface="Arial" panose="020B0604020202020204" pitchFamily="34" charset="0"/>
              <a:buChar char="•"/>
            </a:pPr>
            <a:r>
              <a:rPr lang="en-US" sz="2000" err="1">
                <a:solidFill>
                  <a:srgbClr val="4A66AC"/>
                </a:solidFill>
                <a:latin typeface="Arial Bold"/>
                <a:cs typeface="Arial Bold"/>
              </a:rPr>
              <a:t>GetSchooled’s</a:t>
            </a:r>
            <a:r>
              <a:rPr lang="en-US" sz="2000">
                <a:solidFill>
                  <a:srgbClr val="4A66AC"/>
                </a:solidFill>
                <a:latin typeface="Arial Bold"/>
                <a:cs typeface="Arial Bold"/>
              </a:rPr>
              <a:t> essay review: </a:t>
            </a:r>
            <a:r>
              <a:rPr lang="en-US">
                <a:solidFill>
                  <a:srgbClr val="4A66AC"/>
                </a:solidFill>
                <a:latin typeface="Arial Bold"/>
                <a:cs typeface="Arial Bold"/>
              </a:rPr>
              <a:t>College Application Essay Review | </a:t>
            </a:r>
          </a:p>
          <a:p>
            <a:pPr marL="342900" indent="-342900" algn="l">
              <a:buFont typeface="Arial" panose="020B0604020202020204" pitchFamily="34" charset="0"/>
              <a:buChar char="•"/>
            </a:pPr>
            <a:r>
              <a:rPr lang="en-US">
                <a:solidFill>
                  <a:srgbClr val="4A66AC"/>
                </a:solidFill>
                <a:latin typeface="Arial Bold"/>
                <a:cs typeface="Arial Bold"/>
              </a:rPr>
              <a:t>Student Application Guide – coming soon!</a:t>
            </a:r>
            <a:endParaRPr lang="en-US">
              <a:solidFill>
                <a:srgbClr val="4A66AC"/>
              </a:solidFill>
            </a:endParaRPr>
          </a:p>
        </p:txBody>
      </p:sp>
      <p:pic>
        <p:nvPicPr>
          <p:cNvPr id="6" name="Picture 5">
            <a:extLst>
              <a:ext uri="{FF2B5EF4-FFF2-40B4-BE49-F238E27FC236}">
                <a16:creationId xmlns:a16="http://schemas.microsoft.com/office/drawing/2014/main" id="{DD4822EE-05B8-48C5-BEAB-264117A50E0F}"/>
              </a:ext>
            </a:extLst>
          </p:cNvPr>
          <p:cNvPicPr>
            <a:picLocks noChangeAspect="1"/>
          </p:cNvPicPr>
          <p:nvPr/>
        </p:nvPicPr>
        <p:blipFill>
          <a:blip r:embed="rId3"/>
          <a:stretch>
            <a:fillRect/>
          </a:stretch>
        </p:blipFill>
        <p:spPr>
          <a:xfrm>
            <a:off x="10759554" y="452437"/>
            <a:ext cx="990600" cy="619125"/>
          </a:xfrm>
          <a:prstGeom prst="rect">
            <a:avLst/>
          </a:prstGeom>
        </p:spPr>
      </p:pic>
      <p:sp>
        <p:nvSpPr>
          <p:cNvPr id="7" name="TextBox 6">
            <a:extLst>
              <a:ext uri="{FF2B5EF4-FFF2-40B4-BE49-F238E27FC236}">
                <a16:creationId xmlns:a16="http://schemas.microsoft.com/office/drawing/2014/main" id="{BE3BC910-97EF-491F-B1FB-AF5DAC5CD610}"/>
              </a:ext>
            </a:extLst>
          </p:cNvPr>
          <p:cNvSpPr txBox="1"/>
          <p:nvPr/>
        </p:nvSpPr>
        <p:spPr>
          <a:xfrm>
            <a:off x="7404157" y="2484232"/>
            <a:ext cx="3355397" cy="1200329"/>
          </a:xfrm>
          <a:prstGeom prst="rect">
            <a:avLst/>
          </a:prstGeom>
          <a:noFill/>
        </p:spPr>
        <p:txBody>
          <a:bodyPr wrap="square" lIns="91440" tIns="45720" rIns="91440" bIns="45720" rtlCol="0" anchor="t">
            <a:spAutoFit/>
          </a:bodyPr>
          <a:lstStyle/>
          <a:p>
            <a:pPr algn="ctr"/>
            <a:r>
              <a:rPr lang="en-US" sz="2400" b="1">
                <a:solidFill>
                  <a:srgbClr val="981F32"/>
                </a:solidFill>
                <a:cs typeface="Calibri"/>
              </a:rPr>
              <a:t>Promo flyer w/ links to register will be emailed to you </a:t>
            </a:r>
          </a:p>
        </p:txBody>
      </p:sp>
    </p:spTree>
    <p:extLst>
      <p:ext uri="{BB962C8B-B14F-4D97-AF65-F5344CB8AC3E}">
        <p14:creationId xmlns:p14="http://schemas.microsoft.com/office/powerpoint/2010/main" val="593837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43000" y="289562"/>
            <a:ext cx="9875520" cy="1356360"/>
          </a:xfrm>
        </p:spPr>
        <p:txBody>
          <a:bodyPr vert="horz" lIns="91440" tIns="45720" rIns="91440" bIns="45720" rtlCol="0" anchor="ctr">
            <a:normAutofit/>
          </a:bodyPr>
          <a:lstStyle/>
          <a:p>
            <a:pPr algn="l">
              <a:lnSpc>
                <a:spcPct val="90000"/>
              </a:lnSpc>
            </a:pPr>
            <a:r>
              <a:rPr lang="en-US" sz="3400">
                <a:solidFill>
                  <a:schemeClr val="accent1"/>
                </a:solidFill>
              </a:rPr>
              <a:t>Scholarship platform demo</a:t>
            </a:r>
            <a:br>
              <a:rPr lang="en-US" sz="3400" cap="none">
                <a:solidFill>
                  <a:schemeClr val="accent1"/>
                </a:solidFill>
              </a:rPr>
            </a:br>
            <a:r>
              <a:rPr lang="en-US" sz="2400" cap="none">
                <a:solidFill>
                  <a:srgbClr val="3FC0B8"/>
                </a:solidFill>
              </a:rPr>
              <a:t>Applicant perspective</a:t>
            </a:r>
            <a:endParaRPr lang="en-US" sz="2400" i="1">
              <a:solidFill>
                <a:srgbClr val="3FC0B8"/>
              </a:solidFill>
            </a:endParaRPr>
          </a:p>
        </p:txBody>
      </p:sp>
      <p:sp>
        <p:nvSpPr>
          <p:cNvPr id="3" name="Subtitle 2"/>
          <p:cNvSpPr>
            <a:spLocks noGrp="1"/>
          </p:cNvSpPr>
          <p:nvPr>
            <p:ph type="subTitle" idx="1"/>
          </p:nvPr>
        </p:nvSpPr>
        <p:spPr>
          <a:xfrm>
            <a:off x="1142999" y="5024809"/>
            <a:ext cx="10460865" cy="1047993"/>
          </a:xfrm>
        </p:spPr>
        <p:txBody>
          <a:bodyPr vert="horz" lIns="91440" tIns="45720" rIns="91440" bIns="45720" rtlCol="0">
            <a:noAutofit/>
          </a:bodyPr>
          <a:lstStyle/>
          <a:p>
            <a:pPr algn="l"/>
            <a:r>
              <a:rPr lang="en-US" sz="1800">
                <a:solidFill>
                  <a:srgbClr val="4A66AC"/>
                </a:solidFill>
                <a:latin typeface="Arial Bold"/>
                <a:cs typeface="Arial Bold"/>
              </a:rPr>
              <a:t>Helpful features</a:t>
            </a:r>
            <a:endParaRPr lang="en-US" sz="1800">
              <a:solidFill>
                <a:srgbClr val="4A66AC"/>
              </a:solidFill>
            </a:endParaRPr>
          </a:p>
          <a:p>
            <a:pPr marL="742950" lvl="1" indent="-285750" algn="l">
              <a:buFontTx/>
              <a:buChar char="−"/>
            </a:pPr>
            <a:r>
              <a:rPr lang="en-US" sz="1400">
                <a:solidFill>
                  <a:srgbClr val="4A66AC"/>
                </a:solidFill>
                <a:latin typeface="Arial" panose="020B0604020202020204" pitchFamily="34" charset="0"/>
                <a:cs typeface="Arial" panose="020B0604020202020204" pitchFamily="34" charset="0"/>
              </a:rPr>
              <a:t>Reusable applicant tasks (for students applying to multiple scholarships)</a:t>
            </a:r>
          </a:p>
          <a:p>
            <a:pPr marL="742950" lvl="1" indent="-285750" algn="l">
              <a:buFontTx/>
              <a:buChar char="−"/>
            </a:pPr>
            <a:r>
              <a:rPr lang="en-US" sz="1400">
                <a:solidFill>
                  <a:srgbClr val="4A66AC"/>
                </a:solidFill>
                <a:latin typeface="Arial" panose="020B0604020202020204" pitchFamily="34" charset="0"/>
                <a:cs typeface="Arial" panose="020B0604020202020204" pitchFamily="34" charset="0"/>
              </a:rPr>
              <a:t>Shows applicant progress on tasks</a:t>
            </a:r>
          </a:p>
          <a:p>
            <a:pPr marL="742950" lvl="1" indent="-285750" algn="l">
              <a:buFontTx/>
              <a:buChar char="−"/>
            </a:pPr>
            <a:r>
              <a:rPr lang="en-US" sz="1400">
                <a:solidFill>
                  <a:srgbClr val="4A66AC"/>
                </a:solidFill>
                <a:latin typeface="Arial" panose="020B0604020202020204" pitchFamily="34" charset="0"/>
                <a:cs typeface="Arial" panose="020B0604020202020204" pitchFamily="34" charset="0"/>
              </a:rPr>
              <a:t>Informs applicant when recommendations are accepted/declined/received</a:t>
            </a:r>
          </a:p>
          <a:p>
            <a:pPr marL="742950" lvl="1" indent="-285750" algn="l">
              <a:buFontTx/>
              <a:buChar char="−"/>
            </a:pPr>
            <a:r>
              <a:rPr lang="en-US" sz="1400">
                <a:solidFill>
                  <a:srgbClr val="4A66AC"/>
                </a:solidFill>
                <a:latin typeface="Arial" panose="020B0604020202020204" pitchFamily="34" charset="0"/>
                <a:cs typeface="Arial" panose="020B0604020202020204" pitchFamily="34" charset="0"/>
              </a:rPr>
              <a:t>Can invite collaborators (advisors) to upload transcripts on their behalf </a:t>
            </a:r>
          </a:p>
          <a:p>
            <a:pPr marL="742950" lvl="1" indent="-285750" algn="l">
              <a:buFontTx/>
              <a:buChar char="−"/>
            </a:pPr>
            <a:r>
              <a:rPr lang="en-US" sz="1400">
                <a:solidFill>
                  <a:srgbClr val="4A66AC"/>
                </a:solidFill>
                <a:latin typeface="Arial" panose="020B0604020202020204" pitchFamily="34" charset="0"/>
                <a:cs typeface="Arial" panose="020B0604020202020204" pitchFamily="34" charset="0"/>
              </a:rPr>
              <a:t>Access to Survey Monkey Help team, and site navigation FAQ</a:t>
            </a:r>
          </a:p>
          <a:p>
            <a:pPr marL="164592" algn="l"/>
            <a:endParaRPr lang="en-US" sz="1600">
              <a:solidFill>
                <a:srgbClr val="4A66AC"/>
              </a:solidFill>
              <a:cs typeface="Arial" panose="020B0604020202020204" pitchFamily="34" charset="0"/>
            </a:endParaRPr>
          </a:p>
        </p:txBody>
      </p:sp>
      <p:pic>
        <p:nvPicPr>
          <p:cNvPr id="6" name="Picture 5">
            <a:extLst>
              <a:ext uri="{FF2B5EF4-FFF2-40B4-BE49-F238E27FC236}">
                <a16:creationId xmlns:a16="http://schemas.microsoft.com/office/drawing/2014/main" id="{DD4822EE-05B8-48C5-BEAB-264117A50E0F}"/>
              </a:ext>
            </a:extLst>
          </p:cNvPr>
          <p:cNvPicPr>
            <a:picLocks noChangeAspect="1"/>
          </p:cNvPicPr>
          <p:nvPr/>
        </p:nvPicPr>
        <p:blipFill>
          <a:blip r:embed="rId3"/>
          <a:stretch>
            <a:fillRect/>
          </a:stretch>
        </p:blipFill>
        <p:spPr>
          <a:xfrm>
            <a:off x="10759554" y="452437"/>
            <a:ext cx="990600" cy="619125"/>
          </a:xfrm>
          <a:prstGeom prst="rect">
            <a:avLst/>
          </a:prstGeom>
        </p:spPr>
      </p:pic>
      <p:pic>
        <p:nvPicPr>
          <p:cNvPr id="7" name="Picture 4" descr="Graphical user interface, application&#10;&#10;Description automatically generated">
            <a:extLst>
              <a:ext uri="{FF2B5EF4-FFF2-40B4-BE49-F238E27FC236}">
                <a16:creationId xmlns:a16="http://schemas.microsoft.com/office/drawing/2014/main" id="{BFFE943D-D7D2-4D4F-AB60-44AA60294635}"/>
              </a:ext>
            </a:extLst>
          </p:cNvPr>
          <p:cNvPicPr>
            <a:picLocks noChangeAspect="1"/>
          </p:cNvPicPr>
          <p:nvPr/>
        </p:nvPicPr>
        <p:blipFill>
          <a:blip r:embed="rId4"/>
          <a:stretch>
            <a:fillRect/>
          </a:stretch>
        </p:blipFill>
        <p:spPr>
          <a:xfrm>
            <a:off x="2536502" y="1530078"/>
            <a:ext cx="7113916" cy="3447807"/>
          </a:xfrm>
          <a:prstGeom prst="rect">
            <a:avLst/>
          </a:prstGeom>
        </p:spPr>
      </p:pic>
    </p:spTree>
    <p:extLst>
      <p:ext uri="{BB962C8B-B14F-4D97-AF65-F5344CB8AC3E}">
        <p14:creationId xmlns:p14="http://schemas.microsoft.com/office/powerpoint/2010/main" val="1960105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 Comments?</a:t>
            </a:r>
            <a:r>
              <a:rPr lang="en-US" b="1"/>
              <a:t> </a:t>
            </a:r>
            <a:r>
              <a:rPr lang="en-US" b="1">
                <a:solidFill>
                  <a:srgbClr val="3FC0B8"/>
                </a:solidFill>
              </a:rPr>
              <a:t>Help?</a:t>
            </a:r>
          </a:p>
        </p:txBody>
      </p:sp>
      <p:sp>
        <p:nvSpPr>
          <p:cNvPr id="3" name="Content Placeholder 2"/>
          <p:cNvSpPr>
            <a:spLocks noGrp="1"/>
          </p:cNvSpPr>
          <p:nvPr>
            <p:ph idx="1"/>
          </p:nvPr>
        </p:nvSpPr>
        <p:spPr>
          <a:xfrm>
            <a:off x="5905501" y="1965960"/>
            <a:ext cx="5634246" cy="4038600"/>
          </a:xfrm>
        </p:spPr>
        <p:txBody>
          <a:bodyPr vert="horz" lIns="91440" tIns="45720" rIns="91440" bIns="45720" rtlCol="0" anchor="t">
            <a:normAutofit/>
          </a:bodyPr>
          <a:lstStyle/>
          <a:p>
            <a:pPr marL="45720" indent="0">
              <a:lnSpc>
                <a:spcPct val="100000"/>
              </a:lnSpc>
              <a:spcBef>
                <a:spcPts val="600"/>
              </a:spcBef>
              <a:buClr>
                <a:srgbClr val="D16349"/>
              </a:buClr>
              <a:buNone/>
            </a:pPr>
            <a:r>
              <a:rPr lang="en-US" b="1"/>
              <a:t>Maria Rebecchi</a:t>
            </a:r>
            <a:r>
              <a:rPr lang="en-US" b="1">
                <a:ea typeface="+mn-lt"/>
                <a:cs typeface="+mn-lt"/>
              </a:rPr>
              <a:t> </a:t>
            </a:r>
            <a:endParaRPr lang="en-US" b="1"/>
          </a:p>
          <a:p>
            <a:pPr marL="45720" indent="0">
              <a:lnSpc>
                <a:spcPct val="100000"/>
              </a:lnSpc>
              <a:spcBef>
                <a:spcPts val="600"/>
              </a:spcBef>
              <a:buClr>
                <a:srgbClr val="D16349"/>
              </a:buClr>
              <a:buNone/>
            </a:pPr>
            <a:r>
              <a:rPr lang="en-US">
                <a:latin typeface="Corbel Light" panose="020B0303020204020204" pitchFamily="34" charset="0"/>
              </a:rPr>
              <a:t>Director, Scholarships &amp; Financial Aid Education</a:t>
            </a:r>
          </a:p>
          <a:p>
            <a:pPr marL="45720" indent="0">
              <a:lnSpc>
                <a:spcPct val="100000"/>
              </a:lnSpc>
              <a:spcBef>
                <a:spcPts val="600"/>
              </a:spcBef>
              <a:buClr>
                <a:srgbClr val="D16349"/>
              </a:buClr>
              <a:buNone/>
            </a:pPr>
            <a:r>
              <a:rPr lang="en-US">
                <a:latin typeface="Corbel Light" panose="020B0303020204020204" pitchFamily="34" charset="0"/>
                <a:hlinkClick r:id="rId3"/>
              </a:rPr>
              <a:t>Mrebecchi@collegesuccessfoundation.org</a:t>
            </a:r>
            <a:endParaRPr lang="en-US">
              <a:latin typeface="Corbel Light" panose="020B0303020204020204" pitchFamily="34" charset="0"/>
            </a:endParaRPr>
          </a:p>
          <a:p>
            <a:pPr marL="45720" indent="0">
              <a:lnSpc>
                <a:spcPct val="100000"/>
              </a:lnSpc>
              <a:spcBef>
                <a:spcPts val="600"/>
              </a:spcBef>
              <a:buClr>
                <a:srgbClr val="D16349"/>
              </a:buClr>
              <a:buNone/>
            </a:pPr>
            <a:endParaRPr lang="en-US"/>
          </a:p>
          <a:p>
            <a:pPr marL="45720" indent="0">
              <a:lnSpc>
                <a:spcPct val="100000"/>
              </a:lnSpc>
              <a:spcBef>
                <a:spcPts val="600"/>
              </a:spcBef>
              <a:buClr>
                <a:srgbClr val="D16349"/>
              </a:buClr>
              <a:buNone/>
            </a:pPr>
            <a:r>
              <a:rPr lang="en-US" b="1"/>
              <a:t>Trang Tran</a:t>
            </a:r>
          </a:p>
          <a:p>
            <a:pPr marL="45720" indent="0">
              <a:lnSpc>
                <a:spcPct val="100000"/>
              </a:lnSpc>
              <a:spcBef>
                <a:spcPts val="600"/>
              </a:spcBef>
              <a:buClr>
                <a:srgbClr val="D16349"/>
              </a:buClr>
              <a:buNone/>
            </a:pPr>
            <a:r>
              <a:rPr lang="en-US">
                <a:latin typeface="Corbel Light" panose="020B0303020204020204" pitchFamily="34" charset="0"/>
              </a:rPr>
              <a:t>Program Officer, Scholarship Services</a:t>
            </a:r>
          </a:p>
          <a:p>
            <a:pPr marL="45720" indent="0">
              <a:lnSpc>
                <a:spcPct val="100000"/>
              </a:lnSpc>
              <a:spcBef>
                <a:spcPts val="600"/>
              </a:spcBef>
              <a:buClr>
                <a:srgbClr val="D16349"/>
              </a:buClr>
              <a:buNone/>
            </a:pPr>
            <a:r>
              <a:rPr lang="en-US">
                <a:latin typeface="Corbel Light" panose="020B0303020204020204" pitchFamily="34" charset="0"/>
                <a:hlinkClick r:id="rId4"/>
              </a:rPr>
              <a:t>Ttran@collegesuccessfoundation.org</a:t>
            </a:r>
            <a:r>
              <a:rPr lang="en-US">
                <a:latin typeface="Corbel Light" panose="020B0303020204020204" pitchFamily="34" charset="0"/>
              </a:rPr>
              <a:t> </a:t>
            </a:r>
          </a:p>
          <a:p>
            <a:pPr marL="45720" indent="0">
              <a:buNone/>
            </a:pPr>
            <a:endParaRPr lang="en-US"/>
          </a:p>
        </p:txBody>
      </p:sp>
      <p:pic>
        <p:nvPicPr>
          <p:cNvPr id="5" name="Picture 4" descr="Free Images : bitcoin, thinking, writing, finance and economy, money, blockchain, comfortabl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5557" y="1817692"/>
            <a:ext cx="4086226" cy="4028717"/>
          </a:xfrm>
          <a:prstGeom prst="rect">
            <a:avLst/>
          </a:prstGeom>
        </p:spPr>
      </p:pic>
    </p:spTree>
    <p:extLst>
      <p:ext uri="{BB962C8B-B14F-4D97-AF65-F5344CB8AC3E}">
        <p14:creationId xmlns:p14="http://schemas.microsoft.com/office/powerpoint/2010/main" val="1183912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Today’s Agenda</a:t>
            </a:r>
          </a:p>
        </p:txBody>
      </p:sp>
      <p:sp>
        <p:nvSpPr>
          <p:cNvPr id="3" name="Content Placeholder 2"/>
          <p:cNvSpPr>
            <a:spLocks noGrp="1"/>
          </p:cNvSpPr>
          <p:nvPr>
            <p:ph idx="1"/>
          </p:nvPr>
        </p:nvSpPr>
        <p:spPr>
          <a:xfrm>
            <a:off x="3784159" y="2441382"/>
            <a:ext cx="4818303" cy="2450659"/>
          </a:xfrm>
        </p:spPr>
        <p:txBody>
          <a:bodyPr>
            <a:normAutofit/>
          </a:bodyPr>
          <a:lstStyle/>
          <a:p>
            <a:pPr marL="927100" indent="-384175">
              <a:lnSpc>
                <a:spcPct val="85000"/>
              </a:lnSpc>
              <a:spcBef>
                <a:spcPts val="550"/>
              </a:spcBef>
              <a:buClr>
                <a:srgbClr val="3FC0B8"/>
              </a:buClr>
              <a:buFont typeface="Wingdings" panose="05000000000000000000" pitchFamily="2" charset="2"/>
              <a:buChar char="§"/>
              <a:tabLst>
                <a:tab pos="926465" algn="l"/>
                <a:tab pos="927100" algn="l"/>
              </a:tabLst>
            </a:pPr>
            <a:r>
              <a:rPr lang="en-US" sz="2400" spc="-5" dirty="0">
                <a:solidFill>
                  <a:srgbClr val="4A66AC"/>
                </a:solidFill>
              </a:rPr>
              <a:t>CSF Scholarships</a:t>
            </a:r>
          </a:p>
          <a:p>
            <a:pPr marL="927100" indent="-384175">
              <a:lnSpc>
                <a:spcPct val="85000"/>
              </a:lnSpc>
              <a:spcBef>
                <a:spcPts val="550"/>
              </a:spcBef>
              <a:buClr>
                <a:srgbClr val="3FC0B8"/>
              </a:buClr>
              <a:buFont typeface="Wingdings" panose="05000000000000000000" pitchFamily="2" charset="2"/>
              <a:buChar char="§"/>
              <a:tabLst>
                <a:tab pos="926465" algn="l"/>
                <a:tab pos="927100" algn="l"/>
              </a:tabLst>
            </a:pPr>
            <a:r>
              <a:rPr lang="en-US" sz="2400" spc="-5" dirty="0">
                <a:solidFill>
                  <a:srgbClr val="4A66AC"/>
                </a:solidFill>
              </a:rPr>
              <a:t>Resources for Students</a:t>
            </a:r>
          </a:p>
          <a:p>
            <a:pPr marL="927100" indent="-384175">
              <a:lnSpc>
                <a:spcPct val="85000"/>
              </a:lnSpc>
              <a:spcBef>
                <a:spcPts val="550"/>
              </a:spcBef>
              <a:buClr>
                <a:srgbClr val="3FC0B8"/>
              </a:buClr>
              <a:buFont typeface="Wingdings" panose="05000000000000000000" pitchFamily="2" charset="2"/>
              <a:buChar char="§"/>
              <a:tabLst>
                <a:tab pos="926465" algn="l"/>
                <a:tab pos="927100" algn="l"/>
              </a:tabLst>
            </a:pPr>
            <a:r>
              <a:rPr lang="en-US" sz="2400" spc="-5" dirty="0">
                <a:solidFill>
                  <a:srgbClr val="4A66AC"/>
                </a:solidFill>
              </a:rPr>
              <a:t>Survey Monkey Apply Demo</a:t>
            </a:r>
          </a:p>
          <a:p>
            <a:pPr marL="927100" indent="-384175">
              <a:lnSpc>
                <a:spcPct val="85000"/>
              </a:lnSpc>
              <a:spcBef>
                <a:spcPts val="550"/>
              </a:spcBef>
              <a:buClr>
                <a:srgbClr val="3FC0B8"/>
              </a:buClr>
              <a:buFont typeface="Wingdings" panose="05000000000000000000" pitchFamily="2" charset="2"/>
              <a:buChar char="§"/>
              <a:tabLst>
                <a:tab pos="926465" algn="l"/>
                <a:tab pos="927100" algn="l"/>
              </a:tabLst>
            </a:pPr>
            <a:endParaRPr lang="en-US" sz="2400" b="1" spc="-5" dirty="0">
              <a:solidFill>
                <a:srgbClr val="4A66AC"/>
              </a:solidFill>
            </a:endParaRPr>
          </a:p>
          <a:p>
            <a:pPr marL="927100" indent="-384175">
              <a:lnSpc>
                <a:spcPct val="85000"/>
              </a:lnSpc>
              <a:spcBef>
                <a:spcPts val="550"/>
              </a:spcBef>
              <a:buClr>
                <a:srgbClr val="3FC0B8"/>
              </a:buClr>
              <a:buFont typeface="Wingdings" panose="05000000000000000000" pitchFamily="2" charset="2"/>
              <a:buChar char="§"/>
              <a:tabLst>
                <a:tab pos="926465" algn="l"/>
                <a:tab pos="927100" algn="l"/>
              </a:tabLst>
            </a:pPr>
            <a:endParaRPr lang="en-US" sz="2400" b="1" spc="-5" dirty="0">
              <a:solidFill>
                <a:srgbClr val="4A66AC"/>
              </a:solidFill>
            </a:endParaRPr>
          </a:p>
          <a:p>
            <a:pPr marL="927100" indent="-384175">
              <a:lnSpc>
                <a:spcPct val="85000"/>
              </a:lnSpc>
              <a:spcBef>
                <a:spcPts val="550"/>
              </a:spcBef>
              <a:buClr>
                <a:srgbClr val="3FC0B8"/>
              </a:buClr>
              <a:buFont typeface="Wingdings" panose="05000000000000000000" pitchFamily="2" charset="2"/>
              <a:buChar char="§"/>
              <a:tabLst>
                <a:tab pos="926465" algn="l"/>
                <a:tab pos="927100" algn="l"/>
              </a:tabLst>
            </a:pPr>
            <a:endParaRPr lang="en-US" b="1" dirty="0">
              <a:solidFill>
                <a:srgbClr val="4A66AC"/>
              </a:solidFill>
            </a:endParaRPr>
          </a:p>
        </p:txBody>
      </p:sp>
      <p:pic>
        <p:nvPicPr>
          <p:cNvPr id="2052" name="Picture 4" descr="Agenda list, checklist, quality notes, shopping list, wishlist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71" y="2324100"/>
            <a:ext cx="2878569" cy="287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53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F108-C798-4106-B192-8F3197D8B020}"/>
              </a:ext>
            </a:extLst>
          </p:cNvPr>
          <p:cNvSpPr>
            <a:spLocks noGrp="1"/>
          </p:cNvSpPr>
          <p:nvPr>
            <p:ph type="ctrTitle"/>
          </p:nvPr>
        </p:nvSpPr>
        <p:spPr/>
        <p:txBody>
          <a:bodyPr/>
          <a:lstStyle/>
          <a:p>
            <a:r>
              <a:rPr lang="en-US"/>
              <a:t>CSF Scholarships</a:t>
            </a:r>
          </a:p>
        </p:txBody>
      </p:sp>
    </p:spTree>
    <p:extLst>
      <p:ext uri="{BB962C8B-B14F-4D97-AF65-F5344CB8AC3E}">
        <p14:creationId xmlns:p14="http://schemas.microsoft.com/office/powerpoint/2010/main" val="675847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Bold"/>
                <a:cs typeface="Arial Bold"/>
              </a:rPr>
              <a:t>Important Dates</a:t>
            </a:r>
          </a:p>
        </p:txBody>
      </p:sp>
      <p:sp>
        <p:nvSpPr>
          <p:cNvPr id="3" name="Content Placeholder 2"/>
          <p:cNvSpPr>
            <a:spLocks noGrp="1"/>
          </p:cNvSpPr>
          <p:nvPr>
            <p:ph idx="1"/>
          </p:nvPr>
        </p:nvSpPr>
        <p:spPr>
          <a:xfrm>
            <a:off x="4038600" y="2209800"/>
            <a:ext cx="6477000" cy="3962400"/>
          </a:xfrm>
        </p:spPr>
        <p:txBody>
          <a:bodyPr vert="horz" lIns="91440" tIns="45720" rIns="91440" bIns="45720" rtlCol="0" anchor="t">
            <a:normAutofit/>
          </a:bodyPr>
          <a:lstStyle/>
          <a:p>
            <a:pPr marL="0" indent="0">
              <a:buNone/>
            </a:pPr>
            <a:r>
              <a:rPr lang="en-US" sz="2800" b="1">
                <a:solidFill>
                  <a:schemeClr val="tx1">
                    <a:lumMod val="65000"/>
                    <a:lumOff val="35000"/>
                  </a:schemeClr>
                </a:solidFill>
                <a:latin typeface="Calibri Light"/>
                <a:cs typeface="Arial"/>
              </a:rPr>
              <a:t>Application opens:</a:t>
            </a:r>
            <a:r>
              <a:rPr lang="en-US" sz="2800">
                <a:solidFill>
                  <a:schemeClr val="tx1">
                    <a:lumMod val="65000"/>
                    <a:lumOff val="35000"/>
                  </a:schemeClr>
                </a:solidFill>
                <a:latin typeface="Calibri Light"/>
                <a:cs typeface="Arial"/>
              </a:rPr>
              <a:t> 12/1/2021</a:t>
            </a:r>
          </a:p>
          <a:p>
            <a:pPr marL="0" indent="0">
              <a:buNone/>
            </a:pPr>
            <a:r>
              <a:rPr lang="en-US" sz="2800" b="1">
                <a:solidFill>
                  <a:schemeClr val="tx1">
                    <a:lumMod val="65000"/>
                    <a:lumOff val="35000"/>
                  </a:schemeClr>
                </a:solidFill>
                <a:latin typeface="Calibri Light"/>
                <a:cs typeface="Arial"/>
              </a:rPr>
              <a:t>Application closes: </a:t>
            </a:r>
            <a:r>
              <a:rPr lang="en-US" sz="2800">
                <a:solidFill>
                  <a:schemeClr val="tx1">
                    <a:lumMod val="65000"/>
                    <a:lumOff val="35000"/>
                  </a:schemeClr>
                </a:solidFill>
                <a:latin typeface="Calibri Light"/>
                <a:cs typeface="Arial"/>
              </a:rPr>
              <a:t>1/31/2022</a:t>
            </a:r>
          </a:p>
          <a:p>
            <a:pPr marL="0" indent="0">
              <a:buNone/>
            </a:pPr>
            <a:r>
              <a:rPr lang="en-US" sz="2800" b="1">
                <a:solidFill>
                  <a:schemeClr val="tx1">
                    <a:lumMod val="65000"/>
                    <a:lumOff val="35000"/>
                  </a:schemeClr>
                </a:solidFill>
                <a:latin typeface="Calibri Light"/>
                <a:cs typeface="Arial"/>
              </a:rPr>
              <a:t>Deadline to submit documents: </a:t>
            </a:r>
            <a:r>
              <a:rPr lang="en-US" sz="2800">
                <a:solidFill>
                  <a:schemeClr val="tx1">
                    <a:lumMod val="65000"/>
                    <a:lumOff val="35000"/>
                  </a:schemeClr>
                </a:solidFill>
                <a:latin typeface="Calibri Light"/>
                <a:cs typeface="Arial"/>
              </a:rPr>
              <a:t>2/7/2022</a:t>
            </a:r>
          </a:p>
          <a:p>
            <a:pPr marL="0" indent="0" algn="ctr">
              <a:buNone/>
            </a:pPr>
            <a:endParaRPr lang="en-US" sz="2400" b="1">
              <a:solidFill>
                <a:schemeClr val="tx1">
                  <a:lumMod val="75000"/>
                  <a:lumOff val="25000"/>
                </a:schemeClr>
              </a:solidFill>
              <a:latin typeface="Calibri Light"/>
              <a:cs typeface="Arial"/>
            </a:endParaRPr>
          </a:p>
          <a:p>
            <a:pPr marL="0" indent="0" algn="ctr">
              <a:buNone/>
            </a:pPr>
            <a:endParaRPr lang="en-US" sz="2400" b="1">
              <a:solidFill>
                <a:schemeClr val="tx1">
                  <a:lumMod val="75000"/>
                  <a:lumOff val="25000"/>
                </a:schemeClr>
              </a:solidFill>
              <a:latin typeface="Calibri Light"/>
              <a:cs typeface="Arial" panose="020B0604020202020204" pitchFamily="34" charset="0"/>
            </a:endParaRPr>
          </a:p>
          <a:p>
            <a:endParaRPr lang="en-US">
              <a:latin typeface="Calibri Light"/>
            </a:endParaRPr>
          </a:p>
        </p:txBody>
      </p:sp>
      <p:pic>
        <p:nvPicPr>
          <p:cNvPr id="1026" name="Picture 2" descr="Calendar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8691" y="2057401"/>
            <a:ext cx="1981200" cy="1981201"/>
          </a:xfrm>
          <a:prstGeom prst="rect">
            <a:avLst/>
          </a:prstGeom>
          <a:noFill/>
        </p:spPr>
      </p:pic>
    </p:spTree>
    <p:extLst>
      <p:ext uri="{BB962C8B-B14F-4D97-AF65-F5344CB8AC3E}">
        <p14:creationId xmlns:p14="http://schemas.microsoft.com/office/powerpoint/2010/main" val="1248486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43000" y="609600"/>
            <a:ext cx="9875520" cy="1356360"/>
          </a:xfrm>
        </p:spPr>
        <p:txBody>
          <a:bodyPr vert="horz" lIns="91440" tIns="45720" rIns="91440" bIns="45720" rtlCol="0" anchor="ctr">
            <a:normAutofit/>
          </a:bodyPr>
          <a:lstStyle/>
          <a:p>
            <a:pPr algn="l">
              <a:lnSpc>
                <a:spcPct val="90000"/>
              </a:lnSpc>
            </a:pPr>
            <a:r>
              <a:rPr lang="en-US" sz="4400" dirty="0">
                <a:solidFill>
                  <a:schemeClr val="accent1"/>
                </a:solidFill>
              </a:rPr>
              <a:t>CSF Scholarships </a:t>
            </a:r>
            <a:br>
              <a:rPr lang="en-US" sz="4400" dirty="0">
                <a:solidFill>
                  <a:schemeClr val="accent1"/>
                </a:solidFill>
              </a:rPr>
            </a:br>
            <a:r>
              <a:rPr lang="en-US" sz="2400" i="1" dirty="0">
                <a:solidFill>
                  <a:srgbClr val="3FC0B8"/>
                </a:solidFill>
              </a:rPr>
              <a:t>General Checklist</a:t>
            </a:r>
          </a:p>
        </p:txBody>
      </p:sp>
      <p:pic>
        <p:nvPicPr>
          <p:cNvPr id="2050" name="Picture 2" descr="Free Checklist Cliparts, Download Free Clip Art, Free Clip Art on Clipart  Library"/>
          <p:cNvPicPr>
            <a:picLocks noChangeAspect="1" noChangeArrowheads="1"/>
          </p:cNvPicPr>
          <p:nvPr/>
        </p:nvPicPr>
        <p:blipFill rotWithShape="1">
          <a:blip r:embed="rId3">
            <a:extLst>
              <a:ext uri="{28A0092B-C50C-407E-A947-70E740481C1C}">
                <a14:useLocalDpi xmlns:a14="http://schemas.microsoft.com/office/drawing/2010/main" val="0"/>
              </a:ext>
            </a:extLst>
          </a:blip>
          <a:srcRect l="4732" t="5889" r="5348" b="5594"/>
          <a:stretch/>
        </p:blipFill>
        <p:spPr bwMode="auto">
          <a:xfrm>
            <a:off x="1316621" y="2093789"/>
            <a:ext cx="2896569" cy="2894795"/>
          </a:xfrm>
          <a:prstGeom prst="rect">
            <a:avLst/>
          </a:prstGeom>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490977" y="2057400"/>
            <a:ext cx="6524894" cy="2834641"/>
          </a:xfrm>
        </p:spPr>
        <p:txBody>
          <a:bodyPr vert="horz" lIns="91440" tIns="45720" rIns="91440" bIns="45720" rtlCol="0" anchor="t">
            <a:normAutofit/>
          </a:bodyPr>
          <a:lstStyle/>
          <a:p>
            <a:pPr indent="-182880" algn="l">
              <a:buFont typeface="Corbel" pitchFamily="34" charset="0"/>
              <a:buChar char="•"/>
            </a:pPr>
            <a:endParaRPr lang="en-US">
              <a:solidFill>
                <a:schemeClr val="accent1"/>
              </a:solidFill>
            </a:endParaRPr>
          </a:p>
          <a:p>
            <a:pPr marL="502920" indent="-342900" algn="l">
              <a:buFont typeface="Wingdings" pitchFamily="34" charset="0"/>
              <a:buChar char="q"/>
            </a:pPr>
            <a:r>
              <a:rPr lang="en-US">
                <a:solidFill>
                  <a:schemeClr val="accent1"/>
                </a:solidFill>
              </a:rPr>
              <a:t>Online application</a:t>
            </a:r>
          </a:p>
          <a:p>
            <a:pPr marL="502920" indent="-342900" algn="l">
              <a:buFont typeface="Wingdings" pitchFamily="34" charset="0"/>
              <a:buChar char="q"/>
            </a:pPr>
            <a:r>
              <a:rPr lang="en-US">
                <a:solidFill>
                  <a:schemeClr val="accent1"/>
                </a:solidFill>
              </a:rPr>
              <a:t>Unofficial transcript (must include Fall 2021 grades and cumulative GPA) </a:t>
            </a:r>
          </a:p>
          <a:p>
            <a:pPr marL="502920" indent="-342900" algn="l">
              <a:buFont typeface="Wingdings" pitchFamily="34" charset="0"/>
              <a:buChar char="q"/>
            </a:pPr>
            <a:r>
              <a:rPr lang="en-US">
                <a:solidFill>
                  <a:schemeClr val="accent1"/>
                </a:solidFill>
              </a:rPr>
              <a:t>Letter of recommendation  </a:t>
            </a:r>
          </a:p>
          <a:p>
            <a:pPr indent="-182880" algn="l">
              <a:buFont typeface="Corbel" pitchFamily="34" charset="0"/>
              <a:buChar char="•"/>
            </a:pPr>
            <a:endParaRPr lang="en-US">
              <a:solidFill>
                <a:schemeClr val="accent1"/>
              </a:solidFill>
            </a:endParaRPr>
          </a:p>
          <a:p>
            <a:pPr lvl="0" indent="-182880" algn="l">
              <a:buFont typeface="Corbel" pitchFamily="34" charset="0"/>
              <a:buChar char="•"/>
            </a:pPr>
            <a:endParaRPr lang="en-US">
              <a:solidFill>
                <a:schemeClr val="accent1"/>
              </a:solidFill>
            </a:endParaRPr>
          </a:p>
          <a:p>
            <a:pPr marL="342900" indent="-182880" algn="l">
              <a:buFont typeface="Corbel" pitchFamily="34" charset="0"/>
              <a:buChar char="•"/>
            </a:pPr>
            <a:endParaRPr lang="en-US">
              <a:solidFill>
                <a:schemeClr val="accent1"/>
              </a:solidFill>
            </a:endParaRPr>
          </a:p>
          <a:p>
            <a:pPr indent="-182880" algn="l">
              <a:buFont typeface="Corbel" pitchFamily="34" charset="0"/>
              <a:buChar char="•"/>
            </a:pPr>
            <a:endParaRPr lang="en-US">
              <a:solidFill>
                <a:schemeClr val="accent1"/>
              </a:solidFill>
            </a:endParaRPr>
          </a:p>
          <a:p>
            <a:pPr indent="-182880" algn="l">
              <a:buFont typeface="Corbel" pitchFamily="34" charset="0"/>
              <a:buChar char="•"/>
            </a:pPr>
            <a:endParaRPr lang="en-US">
              <a:solidFill>
                <a:schemeClr val="accent1"/>
              </a:solidFill>
            </a:endParaRPr>
          </a:p>
          <a:p>
            <a:pPr marL="342900" indent="-182880" algn="l">
              <a:buFont typeface="Corbel" pitchFamily="34" charset="0"/>
              <a:buChar char="•"/>
            </a:pPr>
            <a:endParaRPr lang="en-US">
              <a:solidFill>
                <a:schemeClr val="accent1"/>
              </a:solidFill>
            </a:endParaRPr>
          </a:p>
        </p:txBody>
      </p:sp>
      <p:sp>
        <p:nvSpPr>
          <p:cNvPr id="4" name="Subtitle 2">
            <a:extLst>
              <a:ext uri="{FF2B5EF4-FFF2-40B4-BE49-F238E27FC236}">
                <a16:creationId xmlns:a16="http://schemas.microsoft.com/office/drawing/2014/main" id="{95B59416-972D-4F54-A603-AD87E3C81E74}"/>
              </a:ext>
            </a:extLst>
          </p:cNvPr>
          <p:cNvSpPr txBox="1">
            <a:spLocks/>
          </p:cNvSpPr>
          <p:nvPr/>
        </p:nvSpPr>
        <p:spPr>
          <a:xfrm>
            <a:off x="5410200" y="2392681"/>
            <a:ext cx="4865486" cy="4194127"/>
          </a:xfrm>
          <a:prstGeom prst="rect">
            <a:avLst/>
          </a:prstGeom>
          <a:ln>
            <a:noFill/>
          </a:ln>
          <a:effectLst/>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2400">
              <a:solidFill>
                <a:schemeClr val="tx1">
                  <a:lumMod val="75000"/>
                  <a:lumOff val="25000"/>
                </a:schemeClr>
              </a:solidFill>
              <a:latin typeface="Calibri Light"/>
              <a:cs typeface="Calibri Light"/>
            </a:endParaRPr>
          </a:p>
          <a:p>
            <a:pPr marL="342900" indent="-342900" algn="l">
              <a:buFont typeface="Wingdings" panose="05000000000000000000" pitchFamily="2" charset="2"/>
              <a:buChar char="q"/>
            </a:pPr>
            <a:endParaRPr lang="en-US" sz="2400">
              <a:solidFill>
                <a:schemeClr val="tx1">
                  <a:lumMod val="75000"/>
                  <a:lumOff val="25000"/>
                </a:schemeClr>
              </a:solidFill>
              <a:latin typeface="Calibri Light" panose="020F0302020204030204" pitchFamily="34" charset="0"/>
              <a:cs typeface="Calibri Light" panose="020F0302020204030204" pitchFamily="34" charset="0"/>
            </a:endParaRPr>
          </a:p>
          <a:p>
            <a:pPr marL="342900" indent="-342900" algn="l">
              <a:buFont typeface="Wingdings" panose="05000000000000000000" pitchFamily="2" charset="2"/>
              <a:buChar char="q"/>
            </a:pPr>
            <a:endParaRPr lang="en-US" sz="2400">
              <a:solidFill>
                <a:schemeClr val="tx1">
                  <a:lumMod val="75000"/>
                  <a:lumOff val="25000"/>
                </a:schemeClr>
              </a:solidFill>
              <a:latin typeface="Calibri Light" panose="020F0302020204030204" pitchFamily="34" charset="0"/>
              <a:cs typeface="Calibri Light" panose="020F0302020204030204" pitchFamily="34" charset="0"/>
            </a:endParaRPr>
          </a:p>
          <a:p>
            <a:pPr algn="l"/>
            <a:endParaRPr lang="en-US" sz="2400">
              <a:solidFill>
                <a:schemeClr val="tx1">
                  <a:lumMod val="75000"/>
                  <a:lumOff val="25000"/>
                </a:schemeClr>
              </a:solidFill>
              <a:latin typeface="Calibri Light" panose="020F0302020204030204" pitchFamily="34" charset="0"/>
              <a:cs typeface="Calibri Light" panose="020F0302020204030204" pitchFamily="34" charset="0"/>
            </a:endParaRPr>
          </a:p>
          <a:p>
            <a:pPr algn="l"/>
            <a:endParaRPr lang="en-US" sz="2400">
              <a:solidFill>
                <a:schemeClr val="tx1">
                  <a:lumMod val="75000"/>
                  <a:lumOff val="25000"/>
                </a:schemeClr>
              </a:solidFill>
              <a:latin typeface="Calibri Light" panose="020F0302020204030204" pitchFamily="34" charset="0"/>
              <a:cs typeface="Calibri Light" panose="020F0302020204030204" pitchFamily="34" charset="0"/>
            </a:endParaRPr>
          </a:p>
          <a:p>
            <a:pPr algn="l"/>
            <a:endParaRPr lang="en-US" sz="1800">
              <a:solidFill>
                <a:schemeClr val="tx1">
                  <a:lumMod val="75000"/>
                  <a:lumOff val="25000"/>
                </a:schemeClr>
              </a:solidFill>
              <a:latin typeface="Calibri"/>
              <a:cs typeface="Arial" panose="020B0604020202020204" pitchFamily="34" charset="0"/>
            </a:endParaRPr>
          </a:p>
          <a:p>
            <a:pPr marL="342900" indent="-342900" algn="l">
              <a:buFont typeface="Calibri"/>
              <a:buAutoNum type="arabicPeriod"/>
            </a:pPr>
            <a:endParaRPr lang="en-US" sz="1800">
              <a:solidFill>
                <a:srgbClr val="404040"/>
              </a:solidFill>
              <a:latin typeface="Calibri"/>
              <a:cs typeface="Arial" panose="020B0604020202020204" pitchFamily="34" charset="0"/>
            </a:endParaRPr>
          </a:p>
          <a:p>
            <a:pPr algn="l"/>
            <a:endParaRPr lang="en-US" sz="1800">
              <a:solidFill>
                <a:srgbClr val="404040"/>
              </a:solidFill>
              <a:latin typeface="Arial" panose="020B0604020202020204" pitchFamily="34" charset="0"/>
              <a:cs typeface="Arial" panose="020B0604020202020204" pitchFamily="34" charset="0"/>
            </a:endParaRPr>
          </a:p>
          <a:p>
            <a:pPr algn="l"/>
            <a:endParaRPr lang="en-US" sz="1800">
              <a:solidFill>
                <a:srgbClr val="595959"/>
              </a:solidFill>
              <a:latin typeface="Calibri"/>
              <a:cs typeface="Calibri"/>
            </a:endParaRPr>
          </a:p>
          <a:p>
            <a:pPr marL="342900" indent="-342900" algn="l">
              <a:buFont typeface="Wingdings" panose="05000000000000000000" pitchFamily="2" charset="2"/>
              <a:buChar char="ü"/>
            </a:pPr>
            <a:endParaRPr lang="en-US" sz="1800">
              <a:solidFill>
                <a:schemeClr val="tx1"/>
              </a:solidFill>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1CC18925-6637-4209-910C-B8F63517025C}"/>
              </a:ext>
            </a:extLst>
          </p:cNvPr>
          <p:cNvSpPr txBox="1">
            <a:spLocks/>
          </p:cNvSpPr>
          <p:nvPr/>
        </p:nvSpPr>
        <p:spPr>
          <a:xfrm>
            <a:off x="1802130" y="5923128"/>
            <a:ext cx="8539166" cy="617508"/>
          </a:xfrm>
          <a:prstGeom prst="rect">
            <a:avLst/>
          </a:prstGeom>
          <a:ln>
            <a:noFill/>
          </a:ln>
          <a:effectLst/>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n-US" sz="2000" b="1">
                <a:solidFill>
                  <a:srgbClr val="4A66AC"/>
                </a:solidFill>
                <a:latin typeface="Calibri"/>
                <a:ea typeface="+mn-lt"/>
                <a:cs typeface="Calibri"/>
              </a:rPr>
              <a:t>Supporting documentation must be uploaded in the application</a:t>
            </a:r>
          </a:p>
        </p:txBody>
      </p:sp>
      <p:pic>
        <p:nvPicPr>
          <p:cNvPr id="7" name="Picture 6">
            <a:extLst>
              <a:ext uri="{FF2B5EF4-FFF2-40B4-BE49-F238E27FC236}">
                <a16:creationId xmlns:a16="http://schemas.microsoft.com/office/drawing/2014/main" id="{89F8EA34-15BD-4632-A45E-0A3E1DACF962}"/>
              </a:ext>
            </a:extLst>
          </p:cNvPr>
          <p:cNvPicPr>
            <a:picLocks noChangeAspect="1"/>
          </p:cNvPicPr>
          <p:nvPr/>
        </p:nvPicPr>
        <p:blipFill>
          <a:blip r:embed="rId4"/>
          <a:stretch>
            <a:fillRect/>
          </a:stretch>
        </p:blipFill>
        <p:spPr>
          <a:xfrm>
            <a:off x="10759554" y="452437"/>
            <a:ext cx="990600" cy="619125"/>
          </a:xfrm>
          <a:prstGeom prst="rect">
            <a:avLst/>
          </a:prstGeom>
        </p:spPr>
      </p:pic>
    </p:spTree>
    <p:extLst>
      <p:ext uri="{BB962C8B-B14F-4D97-AF65-F5344CB8AC3E}">
        <p14:creationId xmlns:p14="http://schemas.microsoft.com/office/powerpoint/2010/main" val="412978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43000" y="609600"/>
            <a:ext cx="9875520" cy="1356360"/>
          </a:xfrm>
        </p:spPr>
        <p:txBody>
          <a:bodyPr vert="horz" lIns="91440" tIns="45720" rIns="91440" bIns="45720" rtlCol="0" anchor="ctr">
            <a:normAutofit/>
          </a:bodyPr>
          <a:lstStyle/>
          <a:p>
            <a:pPr algn="l">
              <a:lnSpc>
                <a:spcPct val="90000"/>
              </a:lnSpc>
            </a:pPr>
            <a:r>
              <a:rPr lang="en-US" sz="4400">
                <a:solidFill>
                  <a:schemeClr val="accent1"/>
                </a:solidFill>
              </a:rPr>
              <a:t>1. Leadership 1000</a:t>
            </a:r>
          </a:p>
        </p:txBody>
      </p:sp>
      <p:sp>
        <p:nvSpPr>
          <p:cNvPr id="3" name="Subtitle 2"/>
          <p:cNvSpPr>
            <a:spLocks noGrp="1"/>
          </p:cNvSpPr>
          <p:nvPr>
            <p:ph type="subTitle" idx="1"/>
          </p:nvPr>
        </p:nvSpPr>
        <p:spPr>
          <a:xfrm>
            <a:off x="996287" y="2057400"/>
            <a:ext cx="10019584" cy="4038600"/>
          </a:xfrm>
        </p:spPr>
        <p:txBody>
          <a:bodyPr vert="horz" lIns="91440" tIns="45720" rIns="91440" bIns="45720" rtlCol="0">
            <a:normAutofit/>
          </a:bodyPr>
          <a:lstStyle/>
          <a:p>
            <a:pPr algn="l"/>
            <a:r>
              <a:rPr lang="en-US" sz="1800" dirty="0">
                <a:solidFill>
                  <a:schemeClr val="accent1"/>
                </a:solidFill>
              </a:rPr>
              <a:t>The Leadership 1000 Scholarship provides high school seniors attending certain high schools with scholarships for postsecondary education. Applicants are selected based on </a:t>
            </a:r>
            <a:r>
              <a:rPr lang="en-US" sz="1800" b="1" dirty="0">
                <a:solidFill>
                  <a:schemeClr val="accent1"/>
                </a:solidFill>
              </a:rPr>
              <a:t>academic promise, personal drive and  financial need</a:t>
            </a:r>
            <a:r>
              <a:rPr lang="en-US" sz="1800" dirty="0">
                <a:solidFill>
                  <a:schemeClr val="accent1"/>
                </a:solidFill>
              </a:rPr>
              <a:t>.</a:t>
            </a:r>
          </a:p>
          <a:p>
            <a:pPr algn="l"/>
            <a:r>
              <a:rPr lang="en-US" sz="1800" dirty="0">
                <a:solidFill>
                  <a:schemeClr val="accent1"/>
                </a:solidFill>
              </a:rPr>
              <a:t>In addition to the scholarship, scholars have the opportunity to build relationships with their donors and build their networks. In addition to the scholarship, scholars receive guidance related to college, career, financial aid, and networking opportunities through CSF College Services to ensure students graduate with a four-year degree and achieve success in life.  Scholarship Services also provide guidance on matters of financial aid and affordability as well as referrals to on-campus support services. </a:t>
            </a:r>
          </a:p>
          <a:p>
            <a:pPr algn="l"/>
            <a:r>
              <a:rPr lang="en-US" sz="1800" dirty="0">
                <a:solidFill>
                  <a:schemeClr val="accent1"/>
                </a:solidFill>
              </a:rPr>
              <a:t>Scholarships range from $1,000 to $5,000 per year for up to four years, for a </a:t>
            </a:r>
            <a:r>
              <a:rPr lang="en-US" sz="1800" b="1" dirty="0">
                <a:solidFill>
                  <a:schemeClr val="accent1"/>
                </a:solidFill>
              </a:rPr>
              <a:t>maximum of $20,000</a:t>
            </a:r>
          </a:p>
          <a:p>
            <a:pPr algn="l"/>
            <a:endParaRPr lang="en-US" sz="1800" b="1" dirty="0">
              <a:solidFill>
                <a:schemeClr val="accent1"/>
              </a:solidFill>
            </a:endParaRPr>
          </a:p>
          <a:p>
            <a:pPr algn="l"/>
            <a:endParaRPr lang="en-US" sz="1800" b="1" dirty="0">
              <a:solidFill>
                <a:schemeClr val="accent1"/>
              </a:solidFill>
            </a:endParaRPr>
          </a:p>
          <a:p>
            <a:pPr algn="l"/>
            <a:r>
              <a:rPr lang="en-US" sz="1200" dirty="0">
                <a:solidFill>
                  <a:srgbClr val="4A66AC"/>
                </a:solidFill>
              </a:rPr>
              <a:t>For more information: </a:t>
            </a:r>
            <a:r>
              <a:rPr lang="en-US" sz="1200" dirty="0">
                <a:hlinkClick r:id="rId3"/>
              </a:rPr>
              <a:t>Leadership 1000 Scholarship - College Success Foundation</a:t>
            </a:r>
            <a:endParaRPr lang="en-US" sz="1200" dirty="0">
              <a:solidFill>
                <a:schemeClr val="accent1"/>
              </a:solidFill>
            </a:endParaRPr>
          </a:p>
          <a:p>
            <a:pPr indent="-182880" algn="l">
              <a:buFont typeface="Corbel" pitchFamily="34" charset="0"/>
              <a:buChar char="•"/>
            </a:pPr>
            <a:endParaRPr lang="en-US" sz="1500" dirty="0">
              <a:solidFill>
                <a:schemeClr val="accent1"/>
              </a:solidFill>
            </a:endParaRPr>
          </a:p>
        </p:txBody>
      </p:sp>
      <p:pic>
        <p:nvPicPr>
          <p:cNvPr id="11" name="Picture 10">
            <a:extLst>
              <a:ext uri="{FF2B5EF4-FFF2-40B4-BE49-F238E27FC236}">
                <a16:creationId xmlns:a16="http://schemas.microsoft.com/office/drawing/2014/main" id="{66F42E4A-5D4A-4662-A020-90FB762334F8}"/>
              </a:ext>
            </a:extLst>
          </p:cNvPr>
          <p:cNvPicPr>
            <a:picLocks noChangeAspect="1"/>
          </p:cNvPicPr>
          <p:nvPr/>
        </p:nvPicPr>
        <p:blipFill>
          <a:blip r:embed="rId4"/>
          <a:stretch>
            <a:fillRect/>
          </a:stretch>
        </p:blipFill>
        <p:spPr>
          <a:xfrm>
            <a:off x="10759554" y="452437"/>
            <a:ext cx="990600" cy="619125"/>
          </a:xfrm>
          <a:prstGeom prst="rect">
            <a:avLst/>
          </a:prstGeom>
        </p:spPr>
      </p:pic>
    </p:spTree>
    <p:extLst>
      <p:ext uri="{BB962C8B-B14F-4D97-AF65-F5344CB8AC3E}">
        <p14:creationId xmlns:p14="http://schemas.microsoft.com/office/powerpoint/2010/main" val="2717106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B086532B-5A3E-44A5-A0C2-22A0DB316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07064" y="609600"/>
            <a:ext cx="6993914" cy="1356360"/>
          </a:xfrm>
        </p:spPr>
        <p:txBody>
          <a:bodyPr vert="horz" lIns="91440" tIns="45720" rIns="91440" bIns="45720" rtlCol="0" anchor="ctr">
            <a:normAutofit/>
          </a:bodyPr>
          <a:lstStyle/>
          <a:p>
            <a:pPr algn="l">
              <a:lnSpc>
                <a:spcPct val="90000"/>
              </a:lnSpc>
            </a:pPr>
            <a:r>
              <a:rPr lang="en-US" sz="4400" dirty="0">
                <a:solidFill>
                  <a:schemeClr val="accent1"/>
                </a:solidFill>
              </a:rPr>
              <a:t>1. Leadership 1000 </a:t>
            </a:r>
            <a:br>
              <a:rPr lang="en-US" sz="4400" dirty="0">
                <a:solidFill>
                  <a:schemeClr val="accent1"/>
                </a:solidFill>
              </a:rPr>
            </a:br>
            <a:r>
              <a:rPr lang="en-US" sz="2400" i="1" dirty="0">
                <a:solidFill>
                  <a:srgbClr val="3FC0B8"/>
                </a:solidFill>
              </a:rPr>
              <a:t>Eligibility</a:t>
            </a:r>
            <a:endParaRPr lang="en-US" sz="4400" i="1" dirty="0">
              <a:solidFill>
                <a:srgbClr val="3FC0B8"/>
              </a:solidFill>
            </a:endParaRPr>
          </a:p>
        </p:txBody>
      </p:sp>
      <p:sp>
        <p:nvSpPr>
          <p:cNvPr id="3" name="Subtitle 2"/>
          <p:cNvSpPr>
            <a:spLocks noGrp="1"/>
          </p:cNvSpPr>
          <p:nvPr>
            <p:ph type="subTitle" idx="1"/>
          </p:nvPr>
        </p:nvSpPr>
        <p:spPr>
          <a:xfrm>
            <a:off x="1272852" y="2057400"/>
            <a:ext cx="6428126" cy="4038600"/>
          </a:xfrm>
        </p:spPr>
        <p:txBody>
          <a:bodyPr vert="horz" lIns="91440" tIns="45720" rIns="91440" bIns="45720" rtlCol="0">
            <a:normAutofit/>
          </a:bodyPr>
          <a:lstStyle/>
          <a:p>
            <a:pPr marL="342900" indent="-182880" algn="l">
              <a:buFont typeface="Corbel" pitchFamily="34" charset="0"/>
              <a:buChar char="•"/>
            </a:pPr>
            <a:r>
              <a:rPr lang="en-US" sz="1700" dirty="0">
                <a:solidFill>
                  <a:schemeClr val="accent1"/>
                </a:solidFill>
              </a:rPr>
              <a:t>Be a </a:t>
            </a:r>
            <a:r>
              <a:rPr lang="en-US" sz="1700" b="1" u="sng" dirty="0">
                <a:solidFill>
                  <a:schemeClr val="accent1"/>
                </a:solidFill>
              </a:rPr>
              <a:t>high school senior</a:t>
            </a:r>
            <a:r>
              <a:rPr lang="en-US" sz="1700" u="sng" dirty="0">
                <a:solidFill>
                  <a:schemeClr val="accent1"/>
                </a:solidFill>
              </a:rPr>
              <a:t> </a:t>
            </a:r>
            <a:r>
              <a:rPr lang="en-US" sz="1700" dirty="0">
                <a:solidFill>
                  <a:schemeClr val="accent1"/>
                </a:solidFill>
              </a:rPr>
              <a:t>enrolled at an eligible high school and be on track to graduate by June 2022 –OR—</a:t>
            </a:r>
          </a:p>
          <a:p>
            <a:pPr marL="342900" indent="-182880" algn="l">
              <a:buFont typeface="Corbel" pitchFamily="34" charset="0"/>
              <a:buChar char="•"/>
            </a:pPr>
            <a:r>
              <a:rPr lang="en-US" sz="1700" dirty="0">
                <a:solidFill>
                  <a:schemeClr val="accent1"/>
                </a:solidFill>
              </a:rPr>
              <a:t>Be a </a:t>
            </a:r>
            <a:r>
              <a:rPr lang="en-US" sz="1700" b="1" u="sng" dirty="0">
                <a:solidFill>
                  <a:schemeClr val="accent1"/>
                </a:solidFill>
              </a:rPr>
              <a:t>former Achiever </a:t>
            </a:r>
            <a:r>
              <a:rPr lang="en-US" sz="1700" dirty="0">
                <a:solidFill>
                  <a:schemeClr val="accent1"/>
                </a:solidFill>
              </a:rPr>
              <a:t>attending a Washington state college/university as a freshman, sophomore or junior</a:t>
            </a:r>
          </a:p>
          <a:p>
            <a:pPr marL="342900" indent="-182880" algn="l">
              <a:buFont typeface="Corbel" pitchFamily="34" charset="0"/>
              <a:buChar char="•"/>
            </a:pPr>
            <a:r>
              <a:rPr lang="en-US" sz="1700" dirty="0">
                <a:solidFill>
                  <a:schemeClr val="accent1"/>
                </a:solidFill>
              </a:rPr>
              <a:t>Plan to enroll </a:t>
            </a:r>
            <a:r>
              <a:rPr lang="en-US" sz="1700" b="1" dirty="0">
                <a:solidFill>
                  <a:schemeClr val="accent1"/>
                </a:solidFill>
              </a:rPr>
              <a:t>fulltime at an </a:t>
            </a:r>
            <a:r>
              <a:rPr lang="en-US" sz="1700" b="1" dirty="0">
                <a:solidFill>
                  <a:schemeClr val="accent1"/>
                </a:solidFill>
                <a:hlinkClick r:id="rId3">
                  <a:extLst>
                    <a:ext uri="{A12FA001-AC4F-418D-AE19-62706E023703}">
                      <ahyp:hlinkClr xmlns:ahyp="http://schemas.microsoft.com/office/drawing/2018/hyperlinkcolor" val="tx"/>
                    </a:ext>
                  </a:extLst>
                </a:hlinkClick>
              </a:rPr>
              <a:t>eligible</a:t>
            </a:r>
            <a:r>
              <a:rPr lang="en-US" sz="1700" dirty="0">
                <a:solidFill>
                  <a:schemeClr val="accent1"/>
                </a:solidFill>
              </a:rPr>
              <a:t> Washington state college or university starting Fall 2022</a:t>
            </a:r>
          </a:p>
          <a:p>
            <a:pPr marL="342900" indent="-182880" algn="l">
              <a:buFont typeface="Corbel" pitchFamily="34" charset="0"/>
              <a:buChar char="•"/>
            </a:pPr>
            <a:r>
              <a:rPr lang="en-US" sz="1700" dirty="0">
                <a:solidFill>
                  <a:schemeClr val="accent1"/>
                </a:solidFill>
              </a:rPr>
              <a:t>Have resided in Washington state for at least 12 consecutive months prior to college enrollment </a:t>
            </a:r>
            <a:r>
              <a:rPr lang="en-US" sz="1200" dirty="0">
                <a:solidFill>
                  <a:schemeClr val="accent1"/>
                </a:solidFill>
              </a:rPr>
              <a:t>(to qualify for in-state tuition)</a:t>
            </a:r>
          </a:p>
          <a:p>
            <a:pPr marL="342900" indent="-182880" algn="l">
              <a:buFont typeface="Corbel" pitchFamily="34" charset="0"/>
              <a:buChar char="•"/>
            </a:pPr>
            <a:r>
              <a:rPr lang="en-US" sz="1700" dirty="0">
                <a:solidFill>
                  <a:schemeClr val="accent1"/>
                </a:solidFill>
              </a:rPr>
              <a:t>File a </a:t>
            </a:r>
            <a:r>
              <a:rPr lang="en-US" sz="1700" b="1" u="sng" dirty="0">
                <a:solidFill>
                  <a:schemeClr val="accent1"/>
                </a:solidFill>
              </a:rPr>
              <a:t>FAFSA or WASFA</a:t>
            </a:r>
            <a:r>
              <a:rPr lang="en-US" sz="1700" b="1" dirty="0">
                <a:solidFill>
                  <a:schemeClr val="accent1"/>
                </a:solidFill>
              </a:rPr>
              <a:t> </a:t>
            </a:r>
            <a:r>
              <a:rPr lang="en-US" sz="1700" dirty="0">
                <a:solidFill>
                  <a:schemeClr val="accent1"/>
                </a:solidFill>
              </a:rPr>
              <a:t> </a:t>
            </a:r>
            <a:r>
              <a:rPr lang="en-US" sz="1200" dirty="0">
                <a:solidFill>
                  <a:schemeClr val="accent1"/>
                </a:solidFill>
              </a:rPr>
              <a:t>(to ensure student applies for all possible aid available)</a:t>
            </a:r>
          </a:p>
          <a:p>
            <a:pPr marL="342900" indent="-182880" algn="l">
              <a:buFont typeface="Corbel" pitchFamily="34" charset="0"/>
              <a:buChar char="•"/>
            </a:pPr>
            <a:r>
              <a:rPr lang="en-US" sz="1700" dirty="0">
                <a:solidFill>
                  <a:schemeClr val="accent1"/>
                </a:solidFill>
              </a:rPr>
              <a:t>Have a minimum cumulative </a:t>
            </a:r>
            <a:r>
              <a:rPr lang="en-US" sz="1700" b="1" u="sng" dirty="0">
                <a:solidFill>
                  <a:schemeClr val="accent1"/>
                </a:solidFill>
              </a:rPr>
              <a:t>GPA</a:t>
            </a:r>
            <a:r>
              <a:rPr lang="en-US" sz="1700" b="1" dirty="0">
                <a:solidFill>
                  <a:schemeClr val="accent1"/>
                </a:solidFill>
              </a:rPr>
              <a:t> of 2.5 </a:t>
            </a:r>
          </a:p>
          <a:p>
            <a:pPr marL="342900" indent="-182880" algn="l">
              <a:buFont typeface="Corbel" pitchFamily="34" charset="0"/>
              <a:buChar char="•"/>
            </a:pPr>
            <a:r>
              <a:rPr lang="en-US" sz="1700" dirty="0">
                <a:solidFill>
                  <a:schemeClr val="accent1"/>
                </a:solidFill>
              </a:rPr>
              <a:t>Have a </a:t>
            </a:r>
            <a:r>
              <a:rPr lang="en-US" sz="1700" b="1" dirty="0">
                <a:solidFill>
                  <a:schemeClr val="accent1"/>
                </a:solidFill>
                <a:hlinkClick r:id="rId4"/>
              </a:rPr>
              <a:t>family income</a:t>
            </a:r>
            <a:r>
              <a:rPr lang="en-US" sz="1700" dirty="0">
                <a:solidFill>
                  <a:schemeClr val="accent1"/>
                </a:solidFill>
                <a:hlinkClick r:id="rId4"/>
              </a:rPr>
              <a:t> </a:t>
            </a:r>
            <a:r>
              <a:rPr lang="en-US" sz="1700" dirty="0">
                <a:solidFill>
                  <a:schemeClr val="accent1"/>
                </a:solidFill>
              </a:rPr>
              <a:t>that doesn’t exceed the program’s requirement </a:t>
            </a:r>
          </a:p>
          <a:p>
            <a:pPr indent="-182880" algn="l">
              <a:buFont typeface="Corbel" pitchFamily="34" charset="0"/>
              <a:buChar char="•"/>
            </a:pPr>
            <a:endParaRPr lang="en-US" sz="1700" dirty="0">
              <a:solidFill>
                <a:schemeClr val="accent1"/>
              </a:solidFill>
            </a:endParaRPr>
          </a:p>
        </p:txBody>
      </p:sp>
      <p:pic>
        <p:nvPicPr>
          <p:cNvPr id="14" name="Graphic 13" descr="Users">
            <a:extLst>
              <a:ext uri="{FF2B5EF4-FFF2-40B4-BE49-F238E27FC236}">
                <a16:creationId xmlns:a16="http://schemas.microsoft.com/office/drawing/2014/main" id="{6420449A-86D4-44F0-A1AA-1C8803CCF7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49522" y="2057400"/>
            <a:ext cx="3135414" cy="3135414"/>
          </a:xfrm>
          <a:prstGeom prst="rect">
            <a:avLst/>
          </a:prstGeom>
        </p:spPr>
      </p:pic>
      <p:pic>
        <p:nvPicPr>
          <p:cNvPr id="6" name="Picture 5">
            <a:extLst>
              <a:ext uri="{FF2B5EF4-FFF2-40B4-BE49-F238E27FC236}">
                <a16:creationId xmlns:a16="http://schemas.microsoft.com/office/drawing/2014/main" id="{E7C41D8F-8B36-43BD-9414-F222DD075537}"/>
              </a:ext>
            </a:extLst>
          </p:cNvPr>
          <p:cNvPicPr>
            <a:picLocks noChangeAspect="1"/>
          </p:cNvPicPr>
          <p:nvPr/>
        </p:nvPicPr>
        <p:blipFill>
          <a:blip r:embed="rId7"/>
          <a:stretch>
            <a:fillRect/>
          </a:stretch>
        </p:blipFill>
        <p:spPr>
          <a:xfrm>
            <a:off x="10759554" y="452437"/>
            <a:ext cx="990600" cy="619125"/>
          </a:xfrm>
          <a:prstGeom prst="rect">
            <a:avLst/>
          </a:prstGeom>
        </p:spPr>
      </p:pic>
      <p:pic>
        <p:nvPicPr>
          <p:cNvPr id="8" name="Picture 7">
            <a:extLst>
              <a:ext uri="{FF2B5EF4-FFF2-40B4-BE49-F238E27FC236}">
                <a16:creationId xmlns:a16="http://schemas.microsoft.com/office/drawing/2014/main" id="{4D4D2DAC-14B7-4B1C-9498-FDB565EF15B0}"/>
              </a:ext>
            </a:extLst>
          </p:cNvPr>
          <p:cNvPicPr>
            <a:picLocks noChangeAspect="1"/>
          </p:cNvPicPr>
          <p:nvPr/>
        </p:nvPicPr>
        <p:blipFill>
          <a:blip r:embed="rId8"/>
          <a:stretch>
            <a:fillRect/>
          </a:stretch>
        </p:blipFill>
        <p:spPr>
          <a:xfrm>
            <a:off x="348926" y="2207750"/>
            <a:ext cx="923925" cy="590550"/>
          </a:xfrm>
          <a:prstGeom prst="rect">
            <a:avLst/>
          </a:prstGeom>
        </p:spPr>
      </p:pic>
      <p:sp>
        <p:nvSpPr>
          <p:cNvPr id="9" name="TextBox 8">
            <a:extLst>
              <a:ext uri="{FF2B5EF4-FFF2-40B4-BE49-F238E27FC236}">
                <a16:creationId xmlns:a16="http://schemas.microsoft.com/office/drawing/2014/main" id="{C9C42548-423A-48B9-AF59-11D2AC573696}"/>
              </a:ext>
            </a:extLst>
          </p:cNvPr>
          <p:cNvSpPr txBox="1"/>
          <p:nvPr/>
        </p:nvSpPr>
        <p:spPr>
          <a:xfrm>
            <a:off x="1400537" y="2057400"/>
            <a:ext cx="6478141" cy="1171937"/>
          </a:xfrm>
          <a:prstGeom prst="rect">
            <a:avLst/>
          </a:prstGeom>
          <a:noFill/>
          <a:ln>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081378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B086532B-5A3E-44A5-A0C2-22A0DB316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07064" y="609600"/>
            <a:ext cx="6993914" cy="1356360"/>
          </a:xfrm>
        </p:spPr>
        <p:txBody>
          <a:bodyPr vert="horz" lIns="91440" tIns="45720" rIns="91440" bIns="45720" rtlCol="0" anchor="ctr">
            <a:normAutofit/>
          </a:bodyPr>
          <a:lstStyle/>
          <a:p>
            <a:pPr algn="l">
              <a:lnSpc>
                <a:spcPct val="90000"/>
              </a:lnSpc>
            </a:pPr>
            <a:r>
              <a:rPr lang="en-US" sz="4400" dirty="0">
                <a:solidFill>
                  <a:schemeClr val="accent1"/>
                </a:solidFill>
              </a:rPr>
              <a:t>1. Leadership 1000 </a:t>
            </a:r>
            <a:br>
              <a:rPr lang="en-US" sz="4400" dirty="0">
                <a:solidFill>
                  <a:schemeClr val="accent1"/>
                </a:solidFill>
              </a:rPr>
            </a:br>
            <a:r>
              <a:rPr lang="en-US" sz="2400" i="1" dirty="0">
                <a:solidFill>
                  <a:srgbClr val="3FC0B8"/>
                </a:solidFill>
              </a:rPr>
              <a:t>Eligible high schools</a:t>
            </a:r>
            <a:endParaRPr lang="en-US" sz="4400" i="1" dirty="0">
              <a:solidFill>
                <a:srgbClr val="3FC0B8"/>
              </a:solidFill>
            </a:endParaRPr>
          </a:p>
        </p:txBody>
      </p:sp>
      <p:pic>
        <p:nvPicPr>
          <p:cNvPr id="6" name="Picture 5">
            <a:extLst>
              <a:ext uri="{FF2B5EF4-FFF2-40B4-BE49-F238E27FC236}">
                <a16:creationId xmlns:a16="http://schemas.microsoft.com/office/drawing/2014/main" id="{E7C41D8F-8B36-43BD-9414-F222DD075537}"/>
              </a:ext>
            </a:extLst>
          </p:cNvPr>
          <p:cNvPicPr>
            <a:picLocks noChangeAspect="1"/>
          </p:cNvPicPr>
          <p:nvPr/>
        </p:nvPicPr>
        <p:blipFill>
          <a:blip r:embed="rId3"/>
          <a:stretch>
            <a:fillRect/>
          </a:stretch>
        </p:blipFill>
        <p:spPr>
          <a:xfrm>
            <a:off x="10759554" y="452437"/>
            <a:ext cx="990600" cy="619125"/>
          </a:xfrm>
          <a:prstGeom prst="rect">
            <a:avLst/>
          </a:prstGeom>
        </p:spPr>
      </p:pic>
      <p:sp>
        <p:nvSpPr>
          <p:cNvPr id="7" name="TextBox 6">
            <a:extLst>
              <a:ext uri="{FF2B5EF4-FFF2-40B4-BE49-F238E27FC236}">
                <a16:creationId xmlns:a16="http://schemas.microsoft.com/office/drawing/2014/main" id="{D70904E9-8D2D-4450-8E74-E49FCF220B43}"/>
              </a:ext>
            </a:extLst>
          </p:cNvPr>
          <p:cNvSpPr txBox="1"/>
          <p:nvPr/>
        </p:nvSpPr>
        <p:spPr>
          <a:xfrm>
            <a:off x="1377387" y="2048719"/>
            <a:ext cx="8958805" cy="8217634"/>
          </a:xfrm>
          <a:prstGeom prst="rect">
            <a:avLst/>
          </a:prstGeom>
          <a:noFill/>
        </p:spPr>
        <p:txBody>
          <a:bodyPr wrap="square" numCol="2" rtlCol="0">
            <a:spAutoFit/>
          </a:bodyPr>
          <a:lstStyle/>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Auburn High School – Auburn</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Auburn Mountainview High School – Auburn</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Auburn Riverside High School – Auburn</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Bremerton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Cascade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Cashmere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Cleveland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Columbia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Davis High School</a:t>
            </a:r>
          </a:p>
          <a:p>
            <a:pPr marL="0" marR="0">
              <a:spcBef>
                <a:spcPts val="0"/>
              </a:spcBef>
              <a:spcAft>
                <a:spcPts val="0"/>
              </a:spcAft>
            </a:pPr>
            <a:r>
              <a:rPr lang="en-US" sz="1200" dirty="0" err="1">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DeSales</a:t>
            </a: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Eastmont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Eisenhower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Evergreen Educational Complex</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Ferris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Foss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Foss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Franklin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Garfield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Highline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Kent-Meridian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Kentridge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Kentwood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Lewis &amp; Clark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Liberty Bell High School</a:t>
            </a:r>
          </a:p>
          <a:p>
            <a:pPr marL="0" marR="0">
              <a:spcBef>
                <a:spcPts val="0"/>
              </a:spcBef>
              <a:spcAft>
                <a:spcPts val="0"/>
              </a:spcAft>
            </a:pPr>
            <a:endParaRPr lang="en-US" sz="1200" dirty="0">
              <a:solidFill>
                <a:srgbClr val="4A66AC"/>
              </a:solidFill>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solidFill>
                <a:srgbClr val="4A66AC"/>
              </a:solidFill>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solidFill>
                <a:srgbClr val="4A66AC"/>
              </a:solidFill>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solidFill>
                <a:srgbClr val="4A66AC"/>
              </a:solidFill>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solidFill>
                <a:srgbClr val="4A66AC"/>
              </a:solidFill>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solidFill>
                <a:srgbClr val="4A66AC"/>
              </a:solidFill>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solidFill>
                <a:srgbClr val="4A66AC"/>
              </a:solidFill>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solidFill>
                <a:srgbClr val="4A66AC"/>
              </a:solidFill>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solidFill>
                <a:srgbClr val="4A66AC"/>
              </a:solidFill>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solidFill>
                <a:srgbClr val="4A66AC"/>
              </a:solidFill>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Lincoln High School – Tacoma</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Lincoln High School – Walla Walla</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Marysville Pilchuck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Mount Rainier High School </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Mount Tahoma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Mount Vernon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North Central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Port Angeles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Quincy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Rogers High School</a:t>
            </a:r>
          </a:p>
          <a:p>
            <a:pPr marL="0" marR="0">
              <a:spcBef>
                <a:spcPts val="0"/>
              </a:spcBef>
              <a:spcAft>
                <a:spcPts val="0"/>
              </a:spcAft>
            </a:pPr>
            <a:r>
              <a:rPr lang="en-US" sz="1200" dirty="0" err="1">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Shadle</a:t>
            </a: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 Park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Silas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Stadium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Tyee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Waitsburg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Walla Walla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Wenatchee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Westside High School</a:t>
            </a:r>
          </a:p>
          <a:p>
            <a:pPr marL="0" marR="0">
              <a:spcBef>
                <a:spcPts val="0"/>
              </a:spcBef>
              <a:spcAft>
                <a:spcPts val="0"/>
              </a:spcAft>
            </a:pPr>
            <a:r>
              <a:rPr lang="en-US" sz="1200" dirty="0">
                <a:solidFill>
                  <a:srgbClr val="4A66AC"/>
                </a:solidFill>
                <a:effectLst/>
                <a:latin typeface="Calibri" panose="020F0502020204030204" pitchFamily="34" charset="0"/>
                <a:ea typeface="Times New Roman" panose="02020603050405020304" pitchFamily="18" charset="0"/>
                <a:cs typeface="Times New Roman" panose="02020603050405020304" pitchFamily="18" charset="0"/>
              </a:rPr>
              <a:t>White River High School</a:t>
            </a:r>
          </a:p>
          <a:p>
            <a:endParaRPr lang="en-US" sz="1200" dirty="0">
              <a:solidFill>
                <a:srgbClr val="4A66AC"/>
              </a:solidFill>
            </a:endParaRPr>
          </a:p>
        </p:txBody>
      </p:sp>
    </p:spTree>
    <p:extLst>
      <p:ext uri="{BB962C8B-B14F-4D97-AF65-F5344CB8AC3E}">
        <p14:creationId xmlns:p14="http://schemas.microsoft.com/office/powerpoint/2010/main" val="975384155"/>
      </p:ext>
    </p:extLst>
  </p:cSld>
  <p:clrMapOvr>
    <a:masterClrMapping/>
  </p:clrMapOvr>
</p:sld>
</file>

<file path=ppt/theme/theme1.xml><?xml version="1.0" encoding="utf-8"?>
<a:theme xmlns:a="http://schemas.openxmlformats.org/drawingml/2006/main" name="Basi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4372</Words>
  <Application>Microsoft Office PowerPoint</Application>
  <PresentationFormat>Widescreen</PresentationFormat>
  <Paragraphs>400</Paragraphs>
  <Slides>25</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Arial Bold</vt:lpstr>
      <vt:lpstr>Calibri</vt:lpstr>
      <vt:lpstr>Calibri Light</vt:lpstr>
      <vt:lpstr>Corbel</vt:lpstr>
      <vt:lpstr>Corbel Light</vt:lpstr>
      <vt:lpstr>Wingdings</vt:lpstr>
      <vt:lpstr>Wingdings 2</vt:lpstr>
      <vt:lpstr>Wingdings,Sans-Serif</vt:lpstr>
      <vt:lpstr>Basis</vt:lpstr>
      <vt:lpstr>scholarships</vt:lpstr>
      <vt:lpstr>PowerPoint Presentation</vt:lpstr>
      <vt:lpstr>Today’s Agenda</vt:lpstr>
      <vt:lpstr>CSF Scholarships</vt:lpstr>
      <vt:lpstr>Important Dates</vt:lpstr>
      <vt:lpstr>CSF Scholarships  General Checklist</vt:lpstr>
      <vt:lpstr>1. Leadership 1000</vt:lpstr>
      <vt:lpstr>1. Leadership 1000  Eligibility</vt:lpstr>
      <vt:lpstr>1. Leadership 1000  Eligible high schools</vt:lpstr>
      <vt:lpstr>1. Leadership 1000 Gifts available this coming year...so far!</vt:lpstr>
      <vt:lpstr>2. Governors for foster youth </vt:lpstr>
      <vt:lpstr>2. Governors for foster youth Eligibility</vt:lpstr>
      <vt:lpstr>3. Martin luther king jr.  </vt:lpstr>
      <vt:lpstr>3. Martin luther king jr.  Eligibility</vt:lpstr>
      <vt:lpstr>APPLICATION SECTIONS</vt:lpstr>
      <vt:lpstr>APPLICATION SECTIONS</vt:lpstr>
      <vt:lpstr>APPLICATION SECTIONS</vt:lpstr>
      <vt:lpstr>Short-answer questions </vt:lpstr>
      <vt:lpstr>Short-answer questions</vt:lpstr>
      <vt:lpstr>Short-answer questions Tips</vt:lpstr>
      <vt:lpstr>After submission All programs</vt:lpstr>
      <vt:lpstr>Documents required by program </vt:lpstr>
      <vt:lpstr>Resources for STUDENTS </vt:lpstr>
      <vt:lpstr>Scholarship platform demo Applicant perspective</vt:lpstr>
      <vt:lpstr>Questions? Comments?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scholarships</dc:title>
  <dc:creator>Maria Rebecchi</dc:creator>
  <cp:lastModifiedBy>Maria Rebecchi</cp:lastModifiedBy>
  <cp:revision>1</cp:revision>
  <dcterms:created xsi:type="dcterms:W3CDTF">2020-11-02T23:28:26Z</dcterms:created>
  <dcterms:modified xsi:type="dcterms:W3CDTF">2021-11-09T21:23:17Z</dcterms:modified>
</cp:coreProperties>
</file>