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6" r:id="rId5"/>
    <p:sldId id="1760"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17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B5AE12-32EC-45FB-863C-DBBCBD33A44F}" v="9" dt="2026-02-27T09:44:07.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0944" autoAdjust="0"/>
  </p:normalViewPr>
  <p:slideViewPr>
    <p:cSldViewPr snapToGrid="0">
      <p:cViewPr varScale="1">
        <p:scale>
          <a:sx n="78" d="100"/>
          <a:sy n="78" d="100"/>
        </p:scale>
        <p:origin x="15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e Margrethe Sogstad" userId="S::ase.sogstad@animalia.no::f72c04a1-64d1-4061-ad0d-7619f7ae766d" providerId="AD" clId="Web-{3E14E05E-E302-1DC1-BF67-7AA0AC3664F7}"/>
    <pc:docChg chg="modSld">
      <pc:chgData name="Åse Margrethe Sogstad" userId="S::ase.sogstad@animalia.no::f72c04a1-64d1-4061-ad0d-7619f7ae766d" providerId="AD" clId="Web-{3E14E05E-E302-1DC1-BF67-7AA0AC3664F7}" dt="2026-02-27T09:16:19.915" v="179"/>
      <pc:docMkLst>
        <pc:docMk/>
      </pc:docMkLst>
      <pc:sldChg chg="modNotes">
        <pc:chgData name="Åse Margrethe Sogstad" userId="S::ase.sogstad@animalia.no::f72c04a1-64d1-4061-ad0d-7619f7ae766d" providerId="AD" clId="Web-{3E14E05E-E302-1DC1-BF67-7AA0AC3664F7}" dt="2026-02-27T09:16:19.915" v="179"/>
        <pc:sldMkLst>
          <pc:docMk/>
          <pc:sldMk cId="3632419100" sldId="290"/>
        </pc:sldMkLst>
      </pc:sldChg>
    </pc:docChg>
  </pc:docChgLst>
  <pc:docChgLst>
    <pc:chgData name="Åse Margrethe Sogstad" userId="f72c04a1-64d1-4061-ad0d-7619f7ae766d" providerId="ADAL" clId="{A3AF6730-62BA-4FCF-B35E-F980E1ECEA5D}"/>
    <pc:docChg chg="undo custSel modSld">
      <pc:chgData name="Åse Margrethe Sogstad" userId="f72c04a1-64d1-4061-ad0d-7619f7ae766d" providerId="ADAL" clId="{A3AF6730-62BA-4FCF-B35E-F980E1ECEA5D}" dt="2026-02-27T09:44:34.888" v="458" actId="1076"/>
      <pc:docMkLst>
        <pc:docMk/>
      </pc:docMkLst>
      <pc:sldChg chg="addSp delSp modSp mod">
        <pc:chgData name="Åse Margrethe Sogstad" userId="f72c04a1-64d1-4061-ad0d-7619f7ae766d" providerId="ADAL" clId="{A3AF6730-62BA-4FCF-B35E-F980E1ECEA5D}" dt="2026-02-26T10:41:27.059" v="5" actId="1076"/>
        <pc:sldMkLst>
          <pc:docMk/>
          <pc:sldMk cId="4136551731" sldId="281"/>
        </pc:sldMkLst>
        <pc:spChg chg="mod">
          <ac:chgData name="Åse Margrethe Sogstad" userId="f72c04a1-64d1-4061-ad0d-7619f7ae766d" providerId="ADAL" clId="{A3AF6730-62BA-4FCF-B35E-F980E1ECEA5D}" dt="2026-02-26T10:41:08.191" v="0" actId="6549"/>
          <ac:spMkLst>
            <pc:docMk/>
            <pc:sldMk cId="4136551731" sldId="281"/>
            <ac:spMk id="15" creationId="{FDD2DAF7-FB85-433F-B06E-155461D7959C}"/>
          </ac:spMkLst>
        </pc:spChg>
        <pc:grpChg chg="del">
          <ac:chgData name="Åse Margrethe Sogstad" userId="f72c04a1-64d1-4061-ad0d-7619f7ae766d" providerId="ADAL" clId="{A3AF6730-62BA-4FCF-B35E-F980E1ECEA5D}" dt="2026-02-26T10:41:11.588" v="1" actId="478"/>
          <ac:grpSpMkLst>
            <pc:docMk/>
            <pc:sldMk cId="4136551731" sldId="281"/>
            <ac:grpSpMk id="14" creationId="{3993A730-442B-4E46-8EC2-BDA498A71A5B}"/>
          </ac:grpSpMkLst>
        </pc:grpChg>
        <pc:picChg chg="add mod">
          <ac:chgData name="Åse Margrethe Sogstad" userId="f72c04a1-64d1-4061-ad0d-7619f7ae766d" providerId="ADAL" clId="{A3AF6730-62BA-4FCF-B35E-F980E1ECEA5D}" dt="2026-02-26T10:41:27.059" v="5" actId="1076"/>
          <ac:picMkLst>
            <pc:docMk/>
            <pc:sldMk cId="4136551731" sldId="281"/>
            <ac:picMk id="6" creationId="{622AB5E2-D00E-D86D-E894-8EB23E6FE256}"/>
          </ac:picMkLst>
        </pc:picChg>
      </pc:sldChg>
      <pc:sldChg chg="addSp delSp modSp mod">
        <pc:chgData name="Åse Margrethe Sogstad" userId="f72c04a1-64d1-4061-ad0d-7619f7ae766d" providerId="ADAL" clId="{A3AF6730-62BA-4FCF-B35E-F980E1ECEA5D}" dt="2026-02-26T10:42:53.032" v="10" actId="14100"/>
        <pc:sldMkLst>
          <pc:docMk/>
          <pc:sldMk cId="1168587654" sldId="282"/>
        </pc:sldMkLst>
        <pc:grpChg chg="del">
          <ac:chgData name="Åse Margrethe Sogstad" userId="f72c04a1-64d1-4061-ad0d-7619f7ae766d" providerId="ADAL" clId="{A3AF6730-62BA-4FCF-B35E-F980E1ECEA5D}" dt="2026-02-26T10:42:25.695" v="6" actId="478"/>
          <ac:grpSpMkLst>
            <pc:docMk/>
            <pc:sldMk cId="1168587654" sldId="282"/>
            <ac:grpSpMk id="6" creationId="{A2E2F610-7C6E-4859-B1B3-D4C42C742369}"/>
          </ac:grpSpMkLst>
        </pc:grpChg>
        <pc:picChg chg="add mod">
          <ac:chgData name="Åse Margrethe Sogstad" userId="f72c04a1-64d1-4061-ad0d-7619f7ae766d" providerId="ADAL" clId="{A3AF6730-62BA-4FCF-B35E-F980E1ECEA5D}" dt="2026-02-26T10:42:53.032" v="10" actId="14100"/>
          <ac:picMkLst>
            <pc:docMk/>
            <pc:sldMk cId="1168587654" sldId="282"/>
            <ac:picMk id="4" creationId="{6D785E4D-8BF7-7233-A98E-850415A46ADF}"/>
          </ac:picMkLst>
        </pc:picChg>
      </pc:sldChg>
      <pc:sldChg chg="addSp delSp modSp mod">
        <pc:chgData name="Åse Margrethe Sogstad" userId="f72c04a1-64d1-4061-ad0d-7619f7ae766d" providerId="ADAL" clId="{A3AF6730-62BA-4FCF-B35E-F980E1ECEA5D}" dt="2026-02-27T08:24:08.730" v="16" actId="1076"/>
        <pc:sldMkLst>
          <pc:docMk/>
          <pc:sldMk cId="1453916736" sldId="284"/>
        </pc:sldMkLst>
        <pc:spChg chg="mod">
          <ac:chgData name="Åse Margrethe Sogstad" userId="f72c04a1-64d1-4061-ad0d-7619f7ae766d" providerId="ADAL" clId="{A3AF6730-62BA-4FCF-B35E-F980E1ECEA5D}" dt="2026-02-27T08:24:08.730" v="16" actId="1076"/>
          <ac:spMkLst>
            <pc:docMk/>
            <pc:sldMk cId="1453916736" sldId="284"/>
            <ac:spMk id="2" creationId="{23264643-9E50-4534-8C56-E40B91FEDFDD}"/>
          </ac:spMkLst>
        </pc:spChg>
        <pc:grpChg chg="del">
          <ac:chgData name="Åse Margrethe Sogstad" userId="f72c04a1-64d1-4061-ad0d-7619f7ae766d" providerId="ADAL" clId="{A3AF6730-62BA-4FCF-B35E-F980E1ECEA5D}" dt="2026-02-27T08:23:33.731" v="11" actId="478"/>
          <ac:grpSpMkLst>
            <pc:docMk/>
            <pc:sldMk cId="1453916736" sldId="284"/>
            <ac:grpSpMk id="6" creationId="{C6C0D3E7-452A-485B-8C41-D30F3FD4D8A1}"/>
          </ac:grpSpMkLst>
        </pc:grpChg>
        <pc:picChg chg="add mod">
          <ac:chgData name="Åse Margrethe Sogstad" userId="f72c04a1-64d1-4061-ad0d-7619f7ae766d" providerId="ADAL" clId="{A3AF6730-62BA-4FCF-B35E-F980E1ECEA5D}" dt="2026-02-27T08:24:00.230" v="15" actId="1076"/>
          <ac:picMkLst>
            <pc:docMk/>
            <pc:sldMk cId="1453916736" sldId="284"/>
            <ac:picMk id="4" creationId="{AACEDD36-2442-CEF0-5CBB-E6F4CE8AC857}"/>
          </ac:picMkLst>
        </pc:picChg>
      </pc:sldChg>
      <pc:sldChg chg="addSp delSp modSp mod">
        <pc:chgData name="Åse Margrethe Sogstad" userId="f72c04a1-64d1-4061-ad0d-7619f7ae766d" providerId="ADAL" clId="{A3AF6730-62BA-4FCF-B35E-F980E1ECEA5D}" dt="2026-02-27T08:29:52.474" v="31" actId="14100"/>
        <pc:sldMkLst>
          <pc:docMk/>
          <pc:sldMk cId="1011424047" sldId="287"/>
        </pc:sldMkLst>
        <pc:spChg chg="add del mod">
          <ac:chgData name="Åse Margrethe Sogstad" userId="f72c04a1-64d1-4061-ad0d-7619f7ae766d" providerId="ADAL" clId="{A3AF6730-62BA-4FCF-B35E-F980E1ECEA5D}" dt="2026-02-27T08:27:49.602" v="18" actId="22"/>
          <ac:spMkLst>
            <pc:docMk/>
            <pc:sldMk cId="1011424047" sldId="287"/>
            <ac:spMk id="4" creationId="{1DBC8445-FCC5-54C4-E4F4-DBB7B8B6BD00}"/>
          </ac:spMkLst>
        </pc:spChg>
        <pc:grpChg chg="del mod">
          <ac:chgData name="Åse Margrethe Sogstad" userId="f72c04a1-64d1-4061-ad0d-7619f7ae766d" providerId="ADAL" clId="{A3AF6730-62BA-4FCF-B35E-F980E1ECEA5D}" dt="2026-02-27T08:29:41.971" v="28" actId="478"/>
          <ac:grpSpMkLst>
            <pc:docMk/>
            <pc:sldMk cId="1011424047" sldId="287"/>
            <ac:grpSpMk id="5" creationId="{D1688EB9-13C1-46E3-8C39-6167361CB5F8}"/>
          </ac:grpSpMkLst>
        </pc:grpChg>
        <pc:picChg chg="del">
          <ac:chgData name="Åse Margrethe Sogstad" userId="f72c04a1-64d1-4061-ad0d-7619f7ae766d" providerId="ADAL" clId="{A3AF6730-62BA-4FCF-B35E-F980E1ECEA5D}" dt="2026-02-27T08:26:38.730" v="17" actId="478"/>
          <ac:picMkLst>
            <pc:docMk/>
            <pc:sldMk cId="1011424047" sldId="287"/>
            <ac:picMk id="8" creationId="{44E4B91E-81A5-4EB4-80D2-B7E30F67947F}"/>
          </ac:picMkLst>
        </pc:picChg>
        <pc:picChg chg="add mod ord">
          <ac:chgData name="Åse Margrethe Sogstad" userId="f72c04a1-64d1-4061-ad0d-7619f7ae766d" providerId="ADAL" clId="{A3AF6730-62BA-4FCF-B35E-F980E1ECEA5D}" dt="2026-02-27T08:28:58.744" v="26" actId="1076"/>
          <ac:picMkLst>
            <pc:docMk/>
            <pc:sldMk cId="1011424047" sldId="287"/>
            <ac:picMk id="11" creationId="{E3A3A0CE-5856-A462-0701-9551EF35E505}"/>
          </ac:picMkLst>
        </pc:picChg>
        <pc:picChg chg="add mod">
          <ac:chgData name="Åse Margrethe Sogstad" userId="f72c04a1-64d1-4061-ad0d-7619f7ae766d" providerId="ADAL" clId="{A3AF6730-62BA-4FCF-B35E-F980E1ECEA5D}" dt="2026-02-27T08:28:53.954" v="25" actId="1076"/>
          <ac:picMkLst>
            <pc:docMk/>
            <pc:sldMk cId="1011424047" sldId="287"/>
            <ac:picMk id="13" creationId="{D542D096-F898-DB97-D36E-B8609552194F}"/>
          </ac:picMkLst>
        </pc:picChg>
        <pc:picChg chg="add mod">
          <ac:chgData name="Åse Margrethe Sogstad" userId="f72c04a1-64d1-4061-ad0d-7619f7ae766d" providerId="ADAL" clId="{A3AF6730-62BA-4FCF-B35E-F980E1ECEA5D}" dt="2026-02-27T08:29:52.474" v="31" actId="14100"/>
          <ac:picMkLst>
            <pc:docMk/>
            <pc:sldMk cId="1011424047" sldId="287"/>
            <ac:picMk id="15" creationId="{8AE5C670-74D5-DE0F-7CED-66C640C720D1}"/>
          </ac:picMkLst>
        </pc:picChg>
      </pc:sldChg>
      <pc:sldChg chg="addSp delSp modSp mod">
        <pc:chgData name="Åse Margrethe Sogstad" userId="f72c04a1-64d1-4061-ad0d-7619f7ae766d" providerId="ADAL" clId="{A3AF6730-62BA-4FCF-B35E-F980E1ECEA5D}" dt="2026-02-27T08:34:04.903" v="43" actId="1076"/>
        <pc:sldMkLst>
          <pc:docMk/>
          <pc:sldMk cId="3686749860" sldId="288"/>
        </pc:sldMkLst>
        <pc:spChg chg="del">
          <ac:chgData name="Åse Margrethe Sogstad" userId="f72c04a1-64d1-4061-ad0d-7619f7ae766d" providerId="ADAL" clId="{A3AF6730-62BA-4FCF-B35E-F980E1ECEA5D}" dt="2026-02-27T08:32:42.429" v="33" actId="22"/>
          <ac:spMkLst>
            <pc:docMk/>
            <pc:sldMk cId="3686749860" sldId="288"/>
            <ac:spMk id="4" creationId="{403593F7-451E-4D77-B27A-92D3A8BAD1D1}"/>
          </ac:spMkLst>
        </pc:spChg>
        <pc:spChg chg="add mod">
          <ac:chgData name="Åse Margrethe Sogstad" userId="f72c04a1-64d1-4061-ad0d-7619f7ae766d" providerId="ADAL" clId="{A3AF6730-62BA-4FCF-B35E-F980E1ECEA5D}" dt="2026-02-27T08:34:04.903" v="43" actId="1076"/>
          <ac:spMkLst>
            <pc:docMk/>
            <pc:sldMk cId="3686749860" sldId="288"/>
            <ac:spMk id="8" creationId="{F6B1CEA1-222E-3E70-26BB-468DF12B023E}"/>
          </ac:spMkLst>
        </pc:spChg>
        <pc:grpChg chg="del">
          <ac:chgData name="Åse Margrethe Sogstad" userId="f72c04a1-64d1-4061-ad0d-7619f7ae766d" providerId="ADAL" clId="{A3AF6730-62BA-4FCF-B35E-F980E1ECEA5D}" dt="2026-02-27T08:32:09.126" v="32" actId="478"/>
          <ac:grpSpMkLst>
            <pc:docMk/>
            <pc:sldMk cId="3686749860" sldId="288"/>
            <ac:grpSpMk id="7" creationId="{C372BD4D-82C1-45B3-A831-C3442C6918E1}"/>
          </ac:grpSpMkLst>
        </pc:grpChg>
        <pc:picChg chg="add mod ord">
          <ac:chgData name="Åse Margrethe Sogstad" userId="f72c04a1-64d1-4061-ad0d-7619f7ae766d" providerId="ADAL" clId="{A3AF6730-62BA-4FCF-B35E-F980E1ECEA5D}" dt="2026-02-27T08:33:30.284" v="36" actId="14100"/>
          <ac:picMkLst>
            <pc:docMk/>
            <pc:sldMk cId="3686749860" sldId="288"/>
            <ac:picMk id="6" creationId="{78726FCD-E25B-9115-E4A9-26D1B544D5DD}"/>
          </ac:picMkLst>
        </pc:picChg>
      </pc:sldChg>
      <pc:sldChg chg="addSp delSp modSp mod">
        <pc:chgData name="Åse Margrethe Sogstad" userId="f72c04a1-64d1-4061-ad0d-7619f7ae766d" providerId="ADAL" clId="{A3AF6730-62BA-4FCF-B35E-F980E1ECEA5D}" dt="2026-02-27T08:45:05.603" v="48" actId="14100"/>
        <pc:sldMkLst>
          <pc:docMk/>
          <pc:sldMk cId="2442111547" sldId="289"/>
        </pc:sldMkLst>
        <pc:grpChg chg="del">
          <ac:chgData name="Åse Margrethe Sogstad" userId="f72c04a1-64d1-4061-ad0d-7619f7ae766d" providerId="ADAL" clId="{A3AF6730-62BA-4FCF-B35E-F980E1ECEA5D}" dt="2026-02-27T08:44:51.871" v="44" actId="478"/>
          <ac:grpSpMkLst>
            <pc:docMk/>
            <pc:sldMk cId="2442111547" sldId="289"/>
            <ac:grpSpMk id="8" creationId="{95580802-8C17-4DB6-B5EF-E8A4AEFB6777}"/>
          </ac:grpSpMkLst>
        </pc:grpChg>
        <pc:picChg chg="add mod">
          <ac:chgData name="Åse Margrethe Sogstad" userId="f72c04a1-64d1-4061-ad0d-7619f7ae766d" providerId="ADAL" clId="{A3AF6730-62BA-4FCF-B35E-F980E1ECEA5D}" dt="2026-02-27T08:45:05.603" v="48" actId="14100"/>
          <ac:picMkLst>
            <pc:docMk/>
            <pc:sldMk cId="2442111547" sldId="289"/>
            <ac:picMk id="4" creationId="{6F0B886A-269D-D086-511D-C7ECD00952C5}"/>
          </ac:picMkLst>
        </pc:picChg>
      </pc:sldChg>
      <pc:sldChg chg="addSp delSp modSp mod">
        <pc:chgData name="Åse Margrethe Sogstad" userId="f72c04a1-64d1-4061-ad0d-7619f7ae766d" providerId="ADAL" clId="{A3AF6730-62BA-4FCF-B35E-F980E1ECEA5D}" dt="2026-02-27T08:47:08.655" v="55" actId="1076"/>
        <pc:sldMkLst>
          <pc:docMk/>
          <pc:sldMk cId="3632419100" sldId="290"/>
        </pc:sldMkLst>
        <pc:grpChg chg="del">
          <ac:chgData name="Åse Margrethe Sogstad" userId="f72c04a1-64d1-4061-ad0d-7619f7ae766d" providerId="ADAL" clId="{A3AF6730-62BA-4FCF-B35E-F980E1ECEA5D}" dt="2026-02-27T08:46:44.965" v="49" actId="478"/>
          <ac:grpSpMkLst>
            <pc:docMk/>
            <pc:sldMk cId="3632419100" sldId="290"/>
            <ac:grpSpMk id="5" creationId="{C7EA6F90-01A4-454E-8BE7-42205E18072A}"/>
          </ac:grpSpMkLst>
        </pc:grpChg>
        <pc:picChg chg="add mod">
          <ac:chgData name="Åse Margrethe Sogstad" userId="f72c04a1-64d1-4061-ad0d-7619f7ae766d" providerId="ADAL" clId="{A3AF6730-62BA-4FCF-B35E-F980E1ECEA5D}" dt="2026-02-27T08:47:05.584" v="54" actId="14100"/>
          <ac:picMkLst>
            <pc:docMk/>
            <pc:sldMk cId="3632419100" sldId="290"/>
            <ac:picMk id="4" creationId="{310152A7-A394-30C9-C5EA-E58915845211}"/>
          </ac:picMkLst>
        </pc:picChg>
        <pc:picChg chg="mod">
          <ac:chgData name="Åse Margrethe Sogstad" userId="f72c04a1-64d1-4061-ad0d-7619f7ae766d" providerId="ADAL" clId="{A3AF6730-62BA-4FCF-B35E-F980E1ECEA5D}" dt="2026-02-27T08:47:08.655" v="55" actId="1076"/>
          <ac:picMkLst>
            <pc:docMk/>
            <pc:sldMk cId="3632419100" sldId="290"/>
            <ac:picMk id="13" creationId="{56C9E78E-D84C-4C70-9BB2-04AB87D7E0E0}"/>
          </ac:picMkLst>
        </pc:picChg>
      </pc:sldChg>
      <pc:sldChg chg="addSp delSp modSp mod modNotesTx">
        <pc:chgData name="Åse Margrethe Sogstad" userId="f72c04a1-64d1-4061-ad0d-7619f7ae766d" providerId="ADAL" clId="{A3AF6730-62BA-4FCF-B35E-F980E1ECEA5D}" dt="2026-02-27T08:49:46.775" v="139" actId="20577"/>
        <pc:sldMkLst>
          <pc:docMk/>
          <pc:sldMk cId="1645042738" sldId="292"/>
        </pc:sldMkLst>
        <pc:grpChg chg="del">
          <ac:chgData name="Åse Margrethe Sogstad" userId="f72c04a1-64d1-4061-ad0d-7619f7ae766d" providerId="ADAL" clId="{A3AF6730-62BA-4FCF-B35E-F980E1ECEA5D}" dt="2026-02-27T08:47:56.032" v="56" actId="478"/>
          <ac:grpSpMkLst>
            <pc:docMk/>
            <pc:sldMk cId="1645042738" sldId="292"/>
            <ac:grpSpMk id="5" creationId="{9DAB817A-8EF7-4E39-92F9-BFC4F7308736}"/>
          </ac:grpSpMkLst>
        </pc:grpChg>
        <pc:picChg chg="add mod">
          <ac:chgData name="Åse Margrethe Sogstad" userId="f72c04a1-64d1-4061-ad0d-7619f7ae766d" providerId="ADAL" clId="{A3AF6730-62BA-4FCF-B35E-F980E1ECEA5D}" dt="2026-02-27T08:48:25.690" v="60" actId="1076"/>
          <ac:picMkLst>
            <pc:docMk/>
            <pc:sldMk cId="1645042738" sldId="292"/>
            <ac:picMk id="3" creationId="{7B8C44DB-0AC8-29A4-970A-67AE23CE1EE9}"/>
          </ac:picMkLst>
        </pc:picChg>
        <pc:picChg chg="mod">
          <ac:chgData name="Åse Margrethe Sogstad" userId="f72c04a1-64d1-4061-ad0d-7619f7ae766d" providerId="ADAL" clId="{A3AF6730-62BA-4FCF-B35E-F980E1ECEA5D}" dt="2026-02-27T08:48:45.805" v="63" actId="1076"/>
          <ac:picMkLst>
            <pc:docMk/>
            <pc:sldMk cId="1645042738" sldId="292"/>
            <ac:picMk id="8" creationId="{0EBCD3C7-5DC8-42BE-9AD5-EE6E7B4E0BE4}"/>
          </ac:picMkLst>
        </pc:picChg>
      </pc:sldChg>
      <pc:sldChg chg="addSp delSp modSp mod">
        <pc:chgData name="Åse Margrethe Sogstad" userId="f72c04a1-64d1-4061-ad0d-7619f7ae766d" providerId="ADAL" clId="{A3AF6730-62BA-4FCF-B35E-F980E1ECEA5D}" dt="2026-02-27T08:50:48.135" v="143" actId="14100"/>
        <pc:sldMkLst>
          <pc:docMk/>
          <pc:sldMk cId="2505970815" sldId="293"/>
        </pc:sldMkLst>
        <pc:grpChg chg="del">
          <ac:chgData name="Åse Margrethe Sogstad" userId="f72c04a1-64d1-4061-ad0d-7619f7ae766d" providerId="ADAL" clId="{A3AF6730-62BA-4FCF-B35E-F980E1ECEA5D}" dt="2026-02-27T08:50:38.524" v="140" actId="478"/>
          <ac:grpSpMkLst>
            <pc:docMk/>
            <pc:sldMk cId="2505970815" sldId="293"/>
            <ac:grpSpMk id="12" creationId="{0782AAB3-B2AA-4743-8612-F88D9482406E}"/>
          </ac:grpSpMkLst>
        </pc:grpChg>
        <pc:picChg chg="add mod">
          <ac:chgData name="Åse Margrethe Sogstad" userId="f72c04a1-64d1-4061-ad0d-7619f7ae766d" providerId="ADAL" clId="{A3AF6730-62BA-4FCF-B35E-F980E1ECEA5D}" dt="2026-02-27T08:50:48.135" v="143" actId="14100"/>
          <ac:picMkLst>
            <pc:docMk/>
            <pc:sldMk cId="2505970815" sldId="293"/>
            <ac:picMk id="4" creationId="{6F1FC861-FC7A-3311-1274-3EE32AA0DDCD}"/>
          </ac:picMkLst>
        </pc:picChg>
      </pc:sldChg>
      <pc:sldChg chg="addSp delSp modSp mod">
        <pc:chgData name="Åse Margrethe Sogstad" userId="f72c04a1-64d1-4061-ad0d-7619f7ae766d" providerId="ADAL" clId="{A3AF6730-62BA-4FCF-B35E-F980E1ECEA5D}" dt="2026-02-27T08:53:12.358" v="153" actId="1076"/>
        <pc:sldMkLst>
          <pc:docMk/>
          <pc:sldMk cId="634411480" sldId="294"/>
        </pc:sldMkLst>
        <pc:spChg chg="mod">
          <ac:chgData name="Åse Margrethe Sogstad" userId="f72c04a1-64d1-4061-ad0d-7619f7ae766d" providerId="ADAL" clId="{A3AF6730-62BA-4FCF-B35E-F980E1ECEA5D}" dt="2026-02-27T08:51:34.834" v="144" actId="1076"/>
          <ac:spMkLst>
            <pc:docMk/>
            <pc:sldMk cId="634411480" sldId="294"/>
            <ac:spMk id="11" creationId="{E65B01DC-9B28-4C5D-8347-D63C390BA9D7}"/>
          </ac:spMkLst>
        </pc:spChg>
        <pc:grpChg chg="del">
          <ac:chgData name="Åse Margrethe Sogstad" userId="f72c04a1-64d1-4061-ad0d-7619f7ae766d" providerId="ADAL" clId="{A3AF6730-62BA-4FCF-B35E-F980E1ECEA5D}" dt="2026-02-27T08:52:20.933" v="145" actId="478"/>
          <ac:grpSpMkLst>
            <pc:docMk/>
            <pc:sldMk cId="634411480" sldId="294"/>
            <ac:grpSpMk id="5" creationId="{81CB4204-44EB-41CF-A842-022BDA2CCF42}"/>
          </ac:grpSpMkLst>
        </pc:grpChg>
        <pc:picChg chg="add mod">
          <ac:chgData name="Åse Margrethe Sogstad" userId="f72c04a1-64d1-4061-ad0d-7619f7ae766d" providerId="ADAL" clId="{A3AF6730-62BA-4FCF-B35E-F980E1ECEA5D}" dt="2026-02-27T08:53:06.315" v="152" actId="14100"/>
          <ac:picMkLst>
            <pc:docMk/>
            <pc:sldMk cId="634411480" sldId="294"/>
            <ac:picMk id="3" creationId="{E5348B2A-0B9F-E7B0-1D82-2A5A3031BFF5}"/>
          </ac:picMkLst>
        </pc:picChg>
        <pc:picChg chg="mod">
          <ac:chgData name="Åse Margrethe Sogstad" userId="f72c04a1-64d1-4061-ad0d-7619f7ae766d" providerId="ADAL" clId="{A3AF6730-62BA-4FCF-B35E-F980E1ECEA5D}" dt="2026-02-27T08:53:12.358" v="153" actId="1076"/>
          <ac:picMkLst>
            <pc:docMk/>
            <pc:sldMk cId="634411480" sldId="294"/>
            <ac:picMk id="4" creationId="{03F4EB1D-5443-4337-A0FE-466D4FBEB340}"/>
          </ac:picMkLst>
        </pc:picChg>
      </pc:sldChg>
      <pc:sldChg chg="addSp delSp modSp mod">
        <pc:chgData name="Åse Margrethe Sogstad" userId="f72c04a1-64d1-4061-ad0d-7619f7ae766d" providerId="ADAL" clId="{A3AF6730-62BA-4FCF-B35E-F980E1ECEA5D}" dt="2026-02-27T08:54:20.174" v="163" actId="1076"/>
        <pc:sldMkLst>
          <pc:docMk/>
          <pc:sldMk cId="2007564564" sldId="295"/>
        </pc:sldMkLst>
        <pc:grpChg chg="del">
          <ac:chgData name="Åse Margrethe Sogstad" userId="f72c04a1-64d1-4061-ad0d-7619f7ae766d" providerId="ADAL" clId="{A3AF6730-62BA-4FCF-B35E-F980E1ECEA5D}" dt="2026-02-27T08:53:55.570" v="154" actId="478"/>
          <ac:grpSpMkLst>
            <pc:docMk/>
            <pc:sldMk cId="2007564564" sldId="295"/>
            <ac:grpSpMk id="5" creationId="{64572E8C-5DA0-48AB-886F-0D831F353820}"/>
          </ac:grpSpMkLst>
        </pc:grpChg>
        <pc:picChg chg="add mod">
          <ac:chgData name="Åse Margrethe Sogstad" userId="f72c04a1-64d1-4061-ad0d-7619f7ae766d" providerId="ADAL" clId="{A3AF6730-62BA-4FCF-B35E-F980E1ECEA5D}" dt="2026-02-27T08:54:20.174" v="163" actId="1076"/>
          <ac:picMkLst>
            <pc:docMk/>
            <pc:sldMk cId="2007564564" sldId="295"/>
            <ac:picMk id="4" creationId="{9FC99CF6-4DD5-383C-E306-4AE33F7DDC09}"/>
          </ac:picMkLst>
        </pc:picChg>
      </pc:sldChg>
      <pc:sldChg chg="addSp delSp modSp mod modNotesTx">
        <pc:chgData name="Åse Margrethe Sogstad" userId="f72c04a1-64d1-4061-ad0d-7619f7ae766d" providerId="ADAL" clId="{A3AF6730-62BA-4FCF-B35E-F980E1ECEA5D}" dt="2026-02-27T09:44:34.888" v="458" actId="1076"/>
        <pc:sldMkLst>
          <pc:docMk/>
          <pc:sldMk cId="642122288" sldId="296"/>
        </pc:sldMkLst>
        <pc:spChg chg="mod">
          <ac:chgData name="Åse Margrethe Sogstad" userId="f72c04a1-64d1-4061-ad0d-7619f7ae766d" providerId="ADAL" clId="{A3AF6730-62BA-4FCF-B35E-F980E1ECEA5D}" dt="2026-02-27T09:44:29.186" v="457" actId="20577"/>
          <ac:spMkLst>
            <pc:docMk/>
            <pc:sldMk cId="642122288" sldId="296"/>
            <ac:spMk id="3" creationId="{0B7EBFFF-16A5-4895-9557-02AC897DD1D8}"/>
          </ac:spMkLst>
        </pc:spChg>
        <pc:spChg chg="del mod">
          <ac:chgData name="Åse Margrethe Sogstad" userId="f72c04a1-64d1-4061-ad0d-7619f7ae766d" providerId="ADAL" clId="{A3AF6730-62BA-4FCF-B35E-F980E1ECEA5D}" dt="2026-02-27T08:54:39.178" v="165" actId="478"/>
          <ac:spMkLst>
            <pc:docMk/>
            <pc:sldMk cId="642122288" sldId="296"/>
            <ac:spMk id="6" creationId="{51D4443B-BD7D-4D56-9BDC-6625CA0B13D3}"/>
          </ac:spMkLst>
        </pc:spChg>
        <pc:picChg chg="mod">
          <ac:chgData name="Åse Margrethe Sogstad" userId="f72c04a1-64d1-4061-ad0d-7619f7ae766d" providerId="ADAL" clId="{A3AF6730-62BA-4FCF-B35E-F980E1ECEA5D}" dt="2026-02-27T09:44:34.888" v="458" actId="1076"/>
          <ac:picMkLst>
            <pc:docMk/>
            <pc:sldMk cId="642122288" sldId="296"/>
            <ac:picMk id="5" creationId="{29EF4D2B-118A-4FD1-B022-D2210E6E913B}"/>
          </ac:picMkLst>
        </pc:picChg>
        <pc:picChg chg="add del mod">
          <ac:chgData name="Åse Margrethe Sogstad" userId="f72c04a1-64d1-4061-ad0d-7619f7ae766d" providerId="ADAL" clId="{A3AF6730-62BA-4FCF-B35E-F980E1ECEA5D}" dt="2026-02-27T09:44:03.268" v="447" actId="478"/>
          <ac:picMkLst>
            <pc:docMk/>
            <pc:sldMk cId="642122288" sldId="296"/>
            <ac:picMk id="7" creationId="{16B468DB-AE4D-9F73-7589-F69B6790C501}"/>
          </ac:picMkLst>
        </pc:picChg>
      </pc:sldChg>
      <pc:sldChg chg="addSp delSp modSp mod">
        <pc:chgData name="Åse Margrethe Sogstad" userId="f72c04a1-64d1-4061-ad0d-7619f7ae766d" providerId="ADAL" clId="{A3AF6730-62BA-4FCF-B35E-F980E1ECEA5D}" dt="2026-02-27T09:00:24.463" v="396" actId="1076"/>
        <pc:sldMkLst>
          <pc:docMk/>
          <pc:sldMk cId="2825922842" sldId="299"/>
        </pc:sldMkLst>
        <pc:grpChg chg="del">
          <ac:chgData name="Åse Margrethe Sogstad" userId="f72c04a1-64d1-4061-ad0d-7619f7ae766d" providerId="ADAL" clId="{A3AF6730-62BA-4FCF-B35E-F980E1ECEA5D}" dt="2026-02-27T08:59:55.310" v="390" actId="478"/>
          <ac:grpSpMkLst>
            <pc:docMk/>
            <pc:sldMk cId="2825922842" sldId="299"/>
            <ac:grpSpMk id="10" creationId="{560357A6-CEE3-40DE-A77C-7F6F4E6C3AF1}"/>
          </ac:grpSpMkLst>
        </pc:grpChg>
        <pc:picChg chg="mod">
          <ac:chgData name="Åse Margrethe Sogstad" userId="f72c04a1-64d1-4061-ad0d-7619f7ae766d" providerId="ADAL" clId="{A3AF6730-62BA-4FCF-B35E-F980E1ECEA5D}" dt="2026-02-27T09:00:24.463" v="396" actId="1076"/>
          <ac:picMkLst>
            <pc:docMk/>
            <pc:sldMk cId="2825922842" sldId="299"/>
            <ac:picMk id="3" creationId="{E86D25BB-2322-443A-B87D-556032787EF8}"/>
          </ac:picMkLst>
        </pc:picChg>
        <pc:picChg chg="add mod">
          <ac:chgData name="Åse Margrethe Sogstad" userId="f72c04a1-64d1-4061-ad0d-7619f7ae766d" providerId="ADAL" clId="{A3AF6730-62BA-4FCF-B35E-F980E1ECEA5D}" dt="2026-02-27T09:00:12.282" v="393" actId="14100"/>
          <ac:picMkLst>
            <pc:docMk/>
            <pc:sldMk cId="2825922842" sldId="299"/>
            <ac:picMk id="7" creationId="{78EA6A44-9BF4-1C38-EACC-C657D76CB903}"/>
          </ac:picMkLst>
        </pc:picChg>
      </pc:sldChg>
      <pc:sldChg chg="addSp delSp modSp mod">
        <pc:chgData name="Åse Margrethe Sogstad" userId="f72c04a1-64d1-4061-ad0d-7619f7ae766d" providerId="ADAL" clId="{A3AF6730-62BA-4FCF-B35E-F980E1ECEA5D}" dt="2026-02-27T09:01:45.383" v="402" actId="14100"/>
        <pc:sldMkLst>
          <pc:docMk/>
          <pc:sldMk cId="3907036593" sldId="300"/>
        </pc:sldMkLst>
        <pc:grpChg chg="del">
          <ac:chgData name="Åse Margrethe Sogstad" userId="f72c04a1-64d1-4061-ad0d-7619f7ae766d" providerId="ADAL" clId="{A3AF6730-62BA-4FCF-B35E-F980E1ECEA5D}" dt="2026-02-27T09:01:17.804" v="397" actId="478"/>
          <ac:grpSpMkLst>
            <pc:docMk/>
            <pc:sldMk cId="3907036593" sldId="300"/>
            <ac:grpSpMk id="8" creationId="{D7FC51B5-9972-4A05-9F0D-DC7ABC5DC855}"/>
          </ac:grpSpMkLst>
        </pc:grpChg>
        <pc:picChg chg="add mod">
          <ac:chgData name="Åse Margrethe Sogstad" userId="f72c04a1-64d1-4061-ad0d-7619f7ae766d" providerId="ADAL" clId="{A3AF6730-62BA-4FCF-B35E-F980E1ECEA5D}" dt="2026-02-27T09:01:45.383" v="402" actId="14100"/>
          <ac:picMkLst>
            <pc:docMk/>
            <pc:sldMk cId="3907036593" sldId="300"/>
            <ac:picMk id="5" creationId="{42707ADC-A2D3-9559-F57C-AD51E0FEC8E9}"/>
          </ac:picMkLst>
        </pc:picChg>
      </pc:sldChg>
      <pc:sldChg chg="addSp delSp modSp mod modClrScheme chgLayout">
        <pc:chgData name="Åse Margrethe Sogstad" userId="f72c04a1-64d1-4061-ad0d-7619f7ae766d" providerId="ADAL" clId="{A3AF6730-62BA-4FCF-B35E-F980E1ECEA5D}" dt="2026-02-27T09:03:28.178" v="410" actId="26606"/>
        <pc:sldMkLst>
          <pc:docMk/>
          <pc:sldMk cId="180510261" sldId="1767"/>
        </pc:sldMkLst>
        <pc:spChg chg="mod">
          <ac:chgData name="Åse Margrethe Sogstad" userId="f72c04a1-64d1-4061-ad0d-7619f7ae766d" providerId="ADAL" clId="{A3AF6730-62BA-4FCF-B35E-F980E1ECEA5D}" dt="2026-02-27T09:03:28.178" v="410" actId="26606"/>
          <ac:spMkLst>
            <pc:docMk/>
            <pc:sldMk cId="180510261" sldId="1767"/>
            <ac:spMk id="2" creationId="{8D9559BE-656F-43BB-ADCA-6B3C811E63EF}"/>
          </ac:spMkLst>
        </pc:spChg>
        <pc:spChg chg="mod ord">
          <ac:chgData name="Åse Margrethe Sogstad" userId="f72c04a1-64d1-4061-ad0d-7619f7ae766d" providerId="ADAL" clId="{A3AF6730-62BA-4FCF-B35E-F980E1ECEA5D}" dt="2026-02-27T09:03:28.178" v="410" actId="26606"/>
          <ac:spMkLst>
            <pc:docMk/>
            <pc:sldMk cId="180510261" sldId="1767"/>
            <ac:spMk id="3" creationId="{EB3E0437-2CFB-4D29-9C5B-E68B388F4BE8}"/>
          </ac:spMkLst>
        </pc:spChg>
        <pc:spChg chg="add del mod">
          <ac:chgData name="Åse Margrethe Sogstad" userId="f72c04a1-64d1-4061-ad0d-7619f7ae766d" providerId="ADAL" clId="{A3AF6730-62BA-4FCF-B35E-F980E1ECEA5D}" dt="2026-02-27T09:03:14.422" v="405" actId="22"/>
          <ac:spMkLst>
            <pc:docMk/>
            <pc:sldMk cId="180510261" sldId="1767"/>
            <ac:spMk id="4" creationId="{2448CFA7-3864-27CD-EBC4-40B8B84DA989}"/>
          </ac:spMkLst>
        </pc:spChg>
        <pc:picChg chg="add mod ord">
          <ac:chgData name="Åse Margrethe Sogstad" userId="f72c04a1-64d1-4061-ad0d-7619f7ae766d" providerId="ADAL" clId="{A3AF6730-62BA-4FCF-B35E-F980E1ECEA5D}" dt="2026-02-27T09:03:28.178" v="410" actId="26606"/>
          <ac:picMkLst>
            <pc:docMk/>
            <pc:sldMk cId="180510261" sldId="1767"/>
            <ac:picMk id="6" creationId="{454F0EFF-D891-261C-D8B5-EF5C5A2B183F}"/>
          </ac:picMkLst>
        </pc:picChg>
        <pc:picChg chg="del">
          <ac:chgData name="Åse Margrethe Sogstad" userId="f72c04a1-64d1-4061-ad0d-7619f7ae766d" providerId="ADAL" clId="{A3AF6730-62BA-4FCF-B35E-F980E1ECEA5D}" dt="2026-02-27T09:02:43.050" v="404" actId="478"/>
          <ac:picMkLst>
            <pc:docMk/>
            <pc:sldMk cId="180510261" sldId="1767"/>
            <ac:picMk id="1028" creationId="{0B456F48-6434-49F6-B75F-568910E52B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EB0A5-B8E6-440F-B435-FA07AF716DC2}" type="datetimeFigureOut">
              <a:rPr lang="nb-NO" smtClean="0"/>
              <a:t>27.02.2026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459D7-533B-43DC-8BC2-58F77F3D897D}" type="slidenum">
              <a:rPr lang="nb-NO" smtClean="0"/>
              <a:t>‹#›</a:t>
            </a:fld>
            <a:endParaRPr lang="nb-NO"/>
          </a:p>
        </p:txBody>
      </p:sp>
    </p:spTree>
    <p:extLst>
      <p:ext uri="{BB962C8B-B14F-4D97-AF65-F5344CB8AC3E}">
        <p14:creationId xmlns:p14="http://schemas.microsoft.com/office/powerpoint/2010/main" val="37194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Plansjene er laget av Helsetjenesten for storfe, Animalia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Se også info på animalia.no</a:t>
            </a:r>
          </a:p>
          <a:p>
            <a:endParaRPr lang="nb-NO"/>
          </a:p>
        </p:txBody>
      </p:sp>
      <p:sp>
        <p:nvSpPr>
          <p:cNvPr id="4" name="Plassholder for lysbildenummer 3"/>
          <p:cNvSpPr>
            <a:spLocks noGrp="1"/>
          </p:cNvSpPr>
          <p:nvPr>
            <p:ph type="sldNum" sz="quarter" idx="5"/>
          </p:nvPr>
        </p:nvSpPr>
        <p:spPr/>
        <p:txBody>
          <a:bodyPr/>
          <a:lstStyle/>
          <a:p>
            <a:fld id="{4DDFF7EC-C614-4D4E-85A8-A505260F04B2}" type="slidenum">
              <a:rPr lang="nb-NO" smtClean="0"/>
              <a:t>1</a:t>
            </a:fld>
            <a:endParaRPr lang="nb-NO"/>
          </a:p>
        </p:txBody>
      </p:sp>
    </p:spTree>
    <p:extLst>
      <p:ext uri="{BB962C8B-B14F-4D97-AF65-F5344CB8AC3E}">
        <p14:creationId xmlns:p14="http://schemas.microsoft.com/office/powerpoint/2010/main" val="191646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Delvis intervju av bonde </a:t>
            </a:r>
            <a:r>
              <a:rPr lang="nb-NO" err="1"/>
              <a:t>ift</a:t>
            </a:r>
            <a:r>
              <a:rPr lang="nb-NO"/>
              <a:t> rengjøringsrutiner, vurdering av renhold av drikkepunkter og antall, alle binger BØR ha 2 drikkepunkter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44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«jevnt over», Klauvskjæringsfrekvens og klauvsjukdommer, blikk for avvikende klauvform og halthet vurderes ved gjennomgang av besetning, </a:t>
            </a:r>
            <a:r>
              <a:rPr lang="nb-NO" err="1"/>
              <a:t>benstilling</a:t>
            </a:r>
            <a:r>
              <a:rPr lang="nb-NO"/>
              <a:t> i bås – avlastes ben, ved mistanke gå nøyere til verks, underlag (</a:t>
            </a:r>
            <a:r>
              <a:rPr lang="nb-NO" err="1"/>
              <a:t>talle</a:t>
            </a:r>
            <a:r>
              <a:rPr lang="nb-NO"/>
              <a:t> </a:t>
            </a:r>
            <a:r>
              <a:rPr lang="nb-NO" err="1"/>
              <a:t>vs</a:t>
            </a:r>
            <a:r>
              <a:rPr lang="nb-NO"/>
              <a:t> betong) vil påvirke slitasje – må tas hensyn til og settes opp i mot hverandre i veterinærs vurdering, dårlig rengjøring kan bidra eller foringsrelatert (mye lettfordøyelige karbohydrater)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72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Mye sår, hevelser, </a:t>
            </a:r>
            <a:r>
              <a:rPr lang="nb-NO" err="1"/>
              <a:t>håravskrap</a:t>
            </a:r>
            <a:r>
              <a:rPr lang="nb-NO"/>
              <a:t>?-Innredningsproblemer – golv, båser, nakkebom, etc. Enkeltdyr eller fler? – samme lokasjon av skade/sår? Sår og hevelser på kne og hase er dessverre vanlig og kan være vanskelig å finne årsak. Sår/hevelse nakke ofte relatert til nakkebom</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30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Nysgjerrige, glansfulle, i godt hold, muskelmasse over rygg og pelskvalitet er gode indikatorer. Kalver som leker er tegn på at kalvene har ressursene (areal, underlag osv.) til å utøve atferd som viser at kalven trives utover det å få dekket basale behov (fravær av tørste, sult, sykdom, ubehag). Ved tvil kjenn på kalv, navle, neseutflod, Vurder om tilgriset bak, hengende ører, innsunkne øyne. Aktuelle tiltak kan være bedre rutiner rundt kalving, råmelk tildeling, fortilgang, foroverganger, bedre renhold, endre gruppesammensetninger.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91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dialog mellom produsent og veterinær. En viktig presisering når det gjelder disse spørsmålene, er at veterinær besvarer på grunnlag av en kombinasjon av besiktigelse av fasiliteter og intervju av produsent. Produsenten har ansvar for at svarene gir et riktig bilde av virkeligheten.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25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Spør produsenten om beiterutiner og ta gjerne en rask kikk. Hvilke dyregrupper beiter? Hvor gamle er kalvene når de slippes på beite første gang? Både oksekalver opp til 6 </a:t>
            </a:r>
            <a:r>
              <a:rPr lang="nb-NO" dirty="0" err="1"/>
              <a:t>mnd</a:t>
            </a:r>
            <a:r>
              <a:rPr lang="nb-NO" dirty="0"/>
              <a:t> og </a:t>
            </a:r>
            <a:r>
              <a:rPr lang="nb-NO" dirty="0" err="1"/>
              <a:t>kvigekalver</a:t>
            </a:r>
            <a:r>
              <a:rPr lang="nb-NO" dirty="0"/>
              <a:t> skal ut. Hvor lang er vanligvis beiteperioden?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993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Veterinær må ta et overblikk på montering av kutrener og hvilke dyregrupper det brukes på. Spør produsenten om rutiner for bruk av kutrener og ev. kjennskap til forskriften og de begrensninger den medfører.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489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Vurderingen gjøres som en kombinasjon av besiktigelse av fasiliteter og intervju med produsent. nyttig å spørre produsenten om rutiner for det som skjer rundt kalvingstidspunktet og ikke bare tilgjengeligheten og bruken av </a:t>
            </a:r>
            <a:r>
              <a:rPr lang="nb-NO" err="1"/>
              <a:t>kalvingsbingen</a:t>
            </a:r>
            <a:r>
              <a:rPr lang="nb-NO"/>
              <a:t>. rutiner for overvåkning og ev. inngripen ved kalvinger. håndtering av nyfødt kalv inkl. råmjølk, spraying av navle. rein og tørr </a:t>
            </a:r>
            <a:r>
              <a:rPr lang="nb-NO" err="1"/>
              <a:t>kalvebinge</a:t>
            </a:r>
            <a:r>
              <a:rPr lang="nb-NO"/>
              <a:t> alltid klar?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577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Vurderingen gjøres som en kombinasjon av besiktigelse av fasiliteter og intervju med produsent om rutiner.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5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finnes mange tiltak som kan gjøres for å bedre dyrevelferden og vi har ramset opp noen eksempler nedenfor. Dersom du ønsker å notere noe som ikke er lagt inn som et alternativ, velger du «annet» og skriver en kort kommentar i kommentarfeltet. </a:t>
            </a:r>
          </a:p>
          <a:p>
            <a:endParaRPr lang="nb-NO" dirty="0"/>
          </a:p>
          <a:p>
            <a:r>
              <a:rPr lang="nb-NO" dirty="0"/>
              <a:t>Narrespener skal byttes ut med «Mjølkefôring fra smokk eller spene» 02.03.26</a:t>
            </a:r>
          </a:p>
          <a:p>
            <a:endParaRPr lang="nb-NO" dirty="0"/>
          </a:p>
          <a:p>
            <a:r>
              <a:rPr lang="nb-NO" dirty="0"/>
              <a:t>NB! TINE gir pristillegg for bl.a. dokumenterte ekstratiltak, det er derfor viktig at dette punktet blir vurdert og dokumentert nøye på besøket!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38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dirty="0"/>
              <a:t>Fire fokusområder</a:t>
            </a:r>
          </a:p>
          <a:p>
            <a:pPr marL="171450" indent="-171450">
              <a:buFont typeface="Arial" panose="020B0604020202020204" pitchFamily="34" charset="0"/>
              <a:buChar char="•"/>
            </a:pPr>
            <a:r>
              <a:rPr lang="nb-NO" sz="1200" dirty="0"/>
              <a:t>17 konkrete spørsmål om områder som anses som viktige for dyrevelferden. Det legges stor vekt på hvordan dyra svarer på miljø og stell, altså </a:t>
            </a:r>
            <a:r>
              <a:rPr lang="nb-NO" sz="1200" dirty="0" err="1"/>
              <a:t>dyrebaserte</a:t>
            </a:r>
            <a:r>
              <a:rPr lang="nb-NO" sz="1200" dirty="0"/>
              <a:t> velferdsindikatorer </a:t>
            </a:r>
          </a:p>
          <a:p>
            <a:pPr marL="171450" indent="-171450">
              <a:buFont typeface="Arial" panose="020B0604020202020204" pitchFamily="34" charset="0"/>
              <a:buChar char="•"/>
            </a:pPr>
            <a:r>
              <a:rPr lang="nb-NO" sz="1200" dirty="0">
                <a:solidFill>
                  <a:srgbClr val="000000"/>
                </a:solidFill>
                <a:latin typeface="WordVisi_MSFontService"/>
              </a:rPr>
              <a:t>Egne (åpne) spørsmål om det er gjort ekstra tiltak for å bedre trivselen til dyra i fjøset. Eksempler: </a:t>
            </a:r>
            <a:r>
              <a:rPr lang="nb-NO" sz="1200" dirty="0" err="1">
                <a:solidFill>
                  <a:srgbClr val="000000"/>
                </a:solidFill>
                <a:latin typeface="WordVisi_MSFontService"/>
              </a:rPr>
              <a:t>kløbørste</a:t>
            </a:r>
            <a:r>
              <a:rPr lang="nb-NO" sz="1200" dirty="0">
                <a:solidFill>
                  <a:srgbClr val="000000"/>
                </a:solidFill>
                <a:latin typeface="WordVisi_MSFontService"/>
              </a:rPr>
              <a:t>, lengre beitetid enn kravet, mjukt gangunderlag, </a:t>
            </a:r>
            <a:r>
              <a:rPr lang="nb-NO" sz="1200" dirty="0" err="1">
                <a:solidFill>
                  <a:srgbClr val="000000"/>
                </a:solidFill>
                <a:latin typeface="WordVisi_MSFontService"/>
              </a:rPr>
              <a:t>liggebås</a:t>
            </a:r>
            <a:r>
              <a:rPr lang="nb-NO" sz="1200" dirty="0">
                <a:solidFill>
                  <a:srgbClr val="000000"/>
                </a:solidFill>
                <a:latin typeface="WordVisi_MSFontService"/>
              </a:rPr>
              <a:t>/</a:t>
            </a:r>
            <a:r>
              <a:rPr lang="nb-NO" sz="1200" dirty="0" err="1">
                <a:solidFill>
                  <a:srgbClr val="000000"/>
                </a:solidFill>
                <a:latin typeface="WordVisi_MSFontService"/>
              </a:rPr>
              <a:t>talle</a:t>
            </a:r>
            <a:r>
              <a:rPr lang="nb-NO" sz="1200" dirty="0">
                <a:solidFill>
                  <a:srgbClr val="000000"/>
                </a:solidFill>
                <a:latin typeface="WordVisi_MSFontService"/>
              </a:rPr>
              <a:t> for okser</a:t>
            </a:r>
          </a:p>
          <a:p>
            <a:pPr marL="171450" indent="-171450">
              <a:buFont typeface="Arial" panose="020B0604020202020204" pitchFamily="34" charset="0"/>
              <a:buChar char="•"/>
            </a:pPr>
            <a:r>
              <a:rPr lang="nb-NO" dirty="0"/>
              <a:t>Under andre forhold kan det beskrives forhold som ikke faller naturlig inn under andre spørsmål – f.eks.: luftkvalitet, lysforhold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Alt </a:t>
            </a:r>
            <a:r>
              <a:rPr lang="nb-NO" sz="1200" dirty="0">
                <a:solidFill>
                  <a:srgbClr val="000000"/>
                </a:solidFill>
                <a:latin typeface="WordVisi_MSFontService"/>
              </a:rPr>
              <a:t>dette er nærmere beskrevet i veileder til DVP-besøket</a:t>
            </a:r>
          </a:p>
          <a:p>
            <a:endParaRPr lang="nb-NO" dirty="0"/>
          </a:p>
        </p:txBody>
      </p:sp>
      <p:sp>
        <p:nvSpPr>
          <p:cNvPr id="4" name="Plassholder for lysbildenummer 3"/>
          <p:cNvSpPr>
            <a:spLocks noGrp="1"/>
          </p:cNvSpPr>
          <p:nvPr>
            <p:ph type="sldNum" sz="quarter" idx="5"/>
          </p:nvPr>
        </p:nvSpPr>
        <p:spPr/>
        <p:txBody>
          <a:bodyPr/>
          <a:lstStyle/>
          <a:p>
            <a:fld id="{4102CA13-AF88-409F-8AD7-0B2AA0E3EC22}" type="slidenum">
              <a:rPr lang="nb-NO" smtClean="0"/>
              <a:t>2</a:t>
            </a:fld>
            <a:endParaRPr lang="nb-NO"/>
          </a:p>
        </p:txBody>
      </p:sp>
    </p:spTree>
    <p:extLst>
      <p:ext uri="{BB962C8B-B14F-4D97-AF65-F5344CB8AC3E}">
        <p14:creationId xmlns:p14="http://schemas.microsoft.com/office/powerpoint/2010/main" val="1553583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85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Smittevern er viktig da det bidrar til å beskytte besetningen mot sykdom. Frihet fra sykdom og ubehag er et av basalbehovene for både mennesker og dyr. Godt smittevern ved persontrafikk og livdyrhandel er de sikreste tiltakene for å begrense risikoen for å få inn smittsom sykdom i egen besetning.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12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Produsenten beskriver rutiner for bruk av smitteslusa. l fellesskap vurderes rutiner og smittesluse, og om det er gode løsninger og om den fungerer i praksis</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481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Be produsenten gi en kort forklaring på rutinene ved inn og utlasting av dyr. Må dyrebilsjåfør bistå produsenten med å få dyrene ut av driftsbygning? Observer fasilitetene og vurder i fellesskap hvorvidt rutinene fungerer i praksis med tanke på smittevern.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8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102CA13-AF88-409F-8AD7-0B2AA0E3EC22}" type="slidenum">
              <a:rPr lang="nb-NO" smtClean="0"/>
              <a:t>24</a:t>
            </a:fld>
            <a:endParaRPr lang="nb-NO"/>
          </a:p>
        </p:txBody>
      </p:sp>
    </p:spTree>
    <p:extLst>
      <p:ext uri="{BB962C8B-B14F-4D97-AF65-F5344CB8AC3E}">
        <p14:creationId xmlns:p14="http://schemas.microsoft.com/office/powerpoint/2010/main" val="290023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Dyras atferd i fjøset sier noe om hvordan de fungerer i miljøet de lever i og oppstalling sier noe om hva slags forutsetning dyra har for å ha god </a:t>
            </a:r>
            <a:r>
              <a:rPr lang="nb-NO" err="1"/>
              <a:t>vellferd</a:t>
            </a:r>
            <a:r>
              <a:rPr lang="nb-NO"/>
              <a: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73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Sosial stimuli kalver, menneskelig kontakt, stor variasjon individer i binger, røkters adferd, ressurstilgang, hensyn til driftsform</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03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Avvik kan være et tegn på lav ressurstilgang (ukomfortable liggebåser, lite areal). Formålsløshet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4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Sklisikkert? Dårlig utformet båser, små båser – se til de største dyra, formålsløshet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72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Stell, foring, dyretetthet og oppstallingsforhold(spalt, </a:t>
            </a:r>
            <a:r>
              <a:rPr lang="nb-NO" err="1"/>
              <a:t>talle</a:t>
            </a:r>
            <a:r>
              <a:rPr lang="nb-NO"/>
              <a:t>, </a:t>
            </a:r>
            <a:r>
              <a:rPr lang="nb-NO" err="1"/>
              <a:t>etc</a:t>
            </a:r>
            <a:r>
              <a:rPr lang="nb-NO"/>
              <a:t>) Klimahensyn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51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Riktig fôring/vanntilgang og god helse er avgjørende for god dyrevelferd. Fôr og vann med dårlig hygienisk kvalitet eller for lite volum gir helseproblemer, samtidig som helseproblemer kan føre til dårlig fôrutnyttelse</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03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Mengde og kvalitet for, helsetilstand, fortilgang – bingesammensetning eller antall </a:t>
            </a:r>
            <a:r>
              <a:rPr lang="nb-NO" err="1"/>
              <a:t>eteplasser</a:t>
            </a:r>
            <a:r>
              <a:rPr lang="nb-NO"/>
              <a:t>, parasittproblematikk, forskjeller mellom raser og driftsformer</a:t>
            </a:r>
          </a:p>
          <a:p>
            <a:endParaRPr lang="nb-NO"/>
          </a:p>
          <a:p>
            <a:r>
              <a:rPr lang="nb-NO"/>
              <a:t>Her skal det ikke gjøres en </a:t>
            </a:r>
            <a:r>
              <a:rPr lang="nb-NO" err="1"/>
              <a:t>holdvurdering</a:t>
            </a:r>
            <a:r>
              <a:rPr lang="nb-NO"/>
              <a:t> slik vi kjenner til fra tidligere med skala fra 1-5, men et overblikk hvor man danner seg et inntrykk av hvordan de ulike dyregruppene ser ut. Ved avvik – at mer enn 10% av dyra har avvikende hold, skal dette utløse en grundigere gjennomgang. Da vil skalaen vi kjenner være aktuell å bruke, og rådgiver bør vurderes å kobles inn. Dette gjelder både feite og magre dyr. Her kan det gis avvik som må rettes innen en frist.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8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orside-variant1">
    <p:bg>
      <p:bgPr>
        <a:solidFill>
          <a:schemeClr val="bg1">
            <a:alpha val="0"/>
          </a:schemeClr>
        </a:solidFill>
        <a:effectLst/>
      </p:bgPr>
    </p:b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477" y="1189053"/>
            <a:ext cx="11604175" cy="5638843"/>
          </a:xfrm>
          <a:prstGeom prst="rect">
            <a:avLst/>
          </a:prstGeom>
        </p:spPr>
      </p:pic>
      <p:sp>
        <p:nvSpPr>
          <p:cNvPr id="13" name="Rektangel 12"/>
          <p:cNvSpPr/>
          <p:nvPr userDrawn="1"/>
        </p:nvSpPr>
        <p:spPr>
          <a:xfrm flipV="1">
            <a:off x="39107" y="1157631"/>
            <a:ext cx="11960872" cy="2163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3476" y="1"/>
            <a:ext cx="1355929" cy="523113"/>
          </a:xfrm>
          <a:prstGeom prst="rect">
            <a:avLst/>
          </a:prstGeom>
        </p:spPr>
      </p:pic>
      <p:sp>
        <p:nvSpPr>
          <p:cNvPr id="10" name="Undertittel 2"/>
          <p:cNvSpPr>
            <a:spLocks noGrp="1"/>
          </p:cNvSpPr>
          <p:nvPr>
            <p:ph type="subTitle" idx="1"/>
          </p:nvPr>
        </p:nvSpPr>
        <p:spPr>
          <a:xfrm>
            <a:off x="911425" y="3859565"/>
            <a:ext cx="6144681" cy="432048"/>
          </a:xfrm>
          <a:prstGeom prst="rect">
            <a:avLst/>
          </a:prstGeom>
        </p:spPr>
        <p:txBody>
          <a:bodyPr>
            <a:normAutofit/>
          </a:bodyPr>
          <a:lstStyle>
            <a:lvl1pPr marL="0" indent="0" algn="l">
              <a:buNone/>
              <a:defRPr sz="1600" baseline="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b-NO"/>
              <a:t>Klikk for å redigere undertittelstil i malen</a:t>
            </a:r>
          </a:p>
        </p:txBody>
      </p:sp>
      <p:sp>
        <p:nvSpPr>
          <p:cNvPr id="11" name="Tittel 1"/>
          <p:cNvSpPr>
            <a:spLocks noGrp="1"/>
          </p:cNvSpPr>
          <p:nvPr>
            <p:ph type="ctrTitle"/>
          </p:nvPr>
        </p:nvSpPr>
        <p:spPr>
          <a:xfrm>
            <a:off x="911425" y="2815354"/>
            <a:ext cx="6144681" cy="1071188"/>
          </a:xfrm>
        </p:spPr>
        <p:txBody>
          <a:bodyPr anchor="b">
            <a:normAutofit/>
          </a:bodyPr>
          <a:lstStyle>
            <a:lvl1pPr>
              <a:defRPr sz="3000" cap="none" baseline="0">
                <a:solidFill>
                  <a:schemeClr val="tx1"/>
                </a:solidFill>
              </a:defRPr>
            </a:lvl1pPr>
          </a:lstStyle>
          <a:p>
            <a:r>
              <a:rPr lang="nb-NO"/>
              <a:t>Klikk for å redigere tittelstil</a:t>
            </a:r>
          </a:p>
        </p:txBody>
      </p:sp>
    </p:spTree>
    <p:extLst>
      <p:ext uri="{BB962C8B-B14F-4D97-AF65-F5344CB8AC3E}">
        <p14:creationId xmlns:p14="http://schemas.microsoft.com/office/powerpoint/2010/main" val="263663947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ovedbilde - to like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p>
        </p:txBody>
      </p:sp>
      <p:sp>
        <p:nvSpPr>
          <p:cNvPr id="11" name="Plassholder for tekst 3"/>
          <p:cNvSpPr>
            <a:spLocks noGrp="1"/>
          </p:cNvSpPr>
          <p:nvPr>
            <p:ph idx="1"/>
          </p:nvPr>
        </p:nvSpPr>
        <p:spPr>
          <a:xfrm>
            <a:off x="6192011" y="1556793"/>
            <a:ext cx="5707632" cy="456937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3"/>
          <p:cNvSpPr>
            <a:spLocks noGrp="1"/>
          </p:cNvSpPr>
          <p:nvPr>
            <p:ph idx="13"/>
          </p:nvPr>
        </p:nvSpPr>
        <p:spPr>
          <a:xfrm>
            <a:off x="331167" y="1556793"/>
            <a:ext cx="5668823" cy="456937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29727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tellysbilde ved nytt kapittel">
    <p:bg>
      <p:bgPr>
        <a:solidFill>
          <a:schemeClr val="bg1">
            <a:alpha val="0"/>
          </a:schemeClr>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0"/>
          </p:nvPr>
        </p:nvSpPr>
        <p:spPr>
          <a:xfrm>
            <a:off x="292356" y="1313385"/>
            <a:ext cx="11607288" cy="4812779"/>
          </a:xfrm>
        </p:spPr>
        <p:txBody>
          <a:bodyPr/>
          <a:lstStyle>
            <a:lvl1pPr marL="0" indent="0">
              <a:buFontTx/>
              <a:buNone/>
              <a:defRPr>
                <a:solidFill>
                  <a:schemeClr val="bg1"/>
                </a:solidFill>
              </a:defRPr>
            </a:lvl1pPr>
          </a:lstStyle>
          <a:p>
            <a:r>
              <a:rPr lang="nb-NO"/>
              <a:t>Klikk på ikonet for å legge til et bilde</a:t>
            </a:r>
          </a:p>
        </p:txBody>
      </p:sp>
      <p:sp>
        <p:nvSpPr>
          <p:cNvPr id="6" name="Rektangel 5"/>
          <p:cNvSpPr/>
          <p:nvPr/>
        </p:nvSpPr>
        <p:spPr>
          <a:xfrm flipV="1">
            <a:off x="143339" y="1124744"/>
            <a:ext cx="11905324" cy="1886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Tittel 1"/>
          <p:cNvSpPr>
            <a:spLocks noGrp="1"/>
          </p:cNvSpPr>
          <p:nvPr>
            <p:ph type="title" hasCustomPrompt="1"/>
          </p:nvPr>
        </p:nvSpPr>
        <p:spPr>
          <a:xfrm>
            <a:off x="292355" y="274637"/>
            <a:ext cx="11607288" cy="994123"/>
          </a:xfrm>
        </p:spPr>
        <p:txBody>
          <a:bodyPr anchor="ctr">
            <a:normAutofit/>
          </a:bodyPr>
          <a:lstStyle>
            <a:lvl1pPr algn="ctr">
              <a:defRPr sz="3200">
                <a:solidFill>
                  <a:schemeClr val="bg2"/>
                </a:solidFill>
              </a:defRPr>
            </a:lvl1pPr>
          </a:lstStyle>
          <a:p>
            <a:r>
              <a:rPr lang="nb-NO"/>
              <a:t>Tittellysbilde ved nytt kapittel</a:t>
            </a:r>
          </a:p>
        </p:txBody>
      </p:sp>
    </p:spTree>
    <p:extLst>
      <p:ext uri="{BB962C8B-B14F-4D97-AF65-F5344CB8AC3E}">
        <p14:creationId xmlns:p14="http://schemas.microsoft.com/office/powerpoint/2010/main" val="210643790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ovedbilde - en spalt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p>
        </p:txBody>
      </p:sp>
      <p:sp>
        <p:nvSpPr>
          <p:cNvPr id="5" name="Plassholder for tekst 3"/>
          <p:cNvSpPr>
            <a:spLocks noGrp="1"/>
          </p:cNvSpPr>
          <p:nvPr>
            <p:ph idx="1"/>
          </p:nvPr>
        </p:nvSpPr>
        <p:spPr>
          <a:xfrm>
            <a:off x="292356" y="1556793"/>
            <a:ext cx="11607288" cy="456937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9118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2/27/2026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2/27/2026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2/27/2026</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2/27/2026</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2/27/2026</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2/27/2026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2/27/2026</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2/27/2026</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mailto:vpstorfe@animalia.no"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hyperlink" Target="https://www.animalia.no/no/Dyr/storfe/dyrevelferdsprogram-for-storf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30D2FDF2-7D6B-43F8-9CBD-340D28E2F6D5}"/>
              </a:ext>
            </a:extLst>
          </p:cNvPr>
          <p:cNvSpPr>
            <a:spLocks noGrp="1"/>
          </p:cNvSpPr>
          <p:nvPr>
            <p:ph type="subTitle" idx="1"/>
          </p:nvPr>
        </p:nvSpPr>
        <p:spPr/>
        <p:txBody>
          <a:bodyPr>
            <a:normAutofit/>
          </a:bodyPr>
          <a:lstStyle/>
          <a:p>
            <a:r>
              <a:rPr lang="nb-NO"/>
              <a:t>Til produsentlagsmøter og liknende arrangementer</a:t>
            </a:r>
          </a:p>
        </p:txBody>
      </p:sp>
      <p:sp>
        <p:nvSpPr>
          <p:cNvPr id="3" name="Tittel 2">
            <a:extLst>
              <a:ext uri="{FF2B5EF4-FFF2-40B4-BE49-F238E27FC236}">
                <a16:creationId xmlns:a16="http://schemas.microsoft.com/office/drawing/2014/main" id="{C7B914C3-4EC3-4CEE-BD71-F38A0104F29D}"/>
              </a:ext>
            </a:extLst>
          </p:cNvPr>
          <p:cNvSpPr>
            <a:spLocks noGrp="1"/>
          </p:cNvSpPr>
          <p:nvPr>
            <p:ph type="ctrTitle"/>
          </p:nvPr>
        </p:nvSpPr>
        <p:spPr/>
        <p:txBody>
          <a:bodyPr/>
          <a:lstStyle/>
          <a:p>
            <a:r>
              <a:rPr lang="nb-NO" dirty="0"/>
              <a:t>Innhold i DVP-besøket</a:t>
            </a:r>
          </a:p>
        </p:txBody>
      </p:sp>
    </p:spTree>
    <p:extLst>
      <p:ext uri="{BB962C8B-B14F-4D97-AF65-F5344CB8AC3E}">
        <p14:creationId xmlns:p14="http://schemas.microsoft.com/office/powerpoint/2010/main" val="194826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CAE485-5556-48C1-9BD5-AC0612021214}"/>
              </a:ext>
            </a:extLst>
          </p:cNvPr>
          <p:cNvSpPr>
            <a:spLocks noGrp="1"/>
          </p:cNvSpPr>
          <p:nvPr>
            <p:ph type="title"/>
          </p:nvPr>
        </p:nvSpPr>
        <p:spPr>
          <a:xfrm>
            <a:off x="292356" y="274637"/>
            <a:ext cx="11607288" cy="994123"/>
          </a:xfrm>
        </p:spPr>
        <p:txBody>
          <a:bodyPr anchor="b">
            <a:normAutofit/>
          </a:bodyPr>
          <a:lstStyle/>
          <a:p>
            <a:r>
              <a:rPr lang="nb-NO" dirty="0">
                <a:solidFill>
                  <a:schemeClr val="tx1"/>
                </a:solidFill>
              </a:rPr>
              <a:t>Er det tilstrekkelig vanntilgang til alle dyr? </a:t>
            </a:r>
          </a:p>
        </p:txBody>
      </p:sp>
      <p:pic>
        <p:nvPicPr>
          <p:cNvPr id="11" name="Plassholder for innhold 10">
            <a:extLst>
              <a:ext uri="{FF2B5EF4-FFF2-40B4-BE49-F238E27FC236}">
                <a16:creationId xmlns:a16="http://schemas.microsoft.com/office/drawing/2014/main" id="{E3A3A0CE-5856-A462-0701-9551EF35E505}"/>
              </a:ext>
            </a:extLst>
          </p:cNvPr>
          <p:cNvPicPr>
            <a:picLocks noGrp="1" noChangeAspect="1"/>
          </p:cNvPicPr>
          <p:nvPr>
            <p:ph idx="1"/>
          </p:nvPr>
        </p:nvPicPr>
        <p:blipFill>
          <a:blip r:embed="rId3"/>
          <a:stretch>
            <a:fillRect/>
          </a:stretch>
        </p:blipFill>
        <p:spPr>
          <a:xfrm>
            <a:off x="7500552" y="1550689"/>
            <a:ext cx="1475000" cy="1963555"/>
          </a:xfrm>
          <a:prstGeom prst="rect">
            <a:avLst/>
          </a:prstGeom>
        </p:spPr>
      </p:pic>
      <p:pic>
        <p:nvPicPr>
          <p:cNvPr id="13" name="Bilde 12">
            <a:extLst>
              <a:ext uri="{FF2B5EF4-FFF2-40B4-BE49-F238E27FC236}">
                <a16:creationId xmlns:a16="http://schemas.microsoft.com/office/drawing/2014/main" id="{D542D096-F898-DB97-D36E-B8609552194F}"/>
              </a:ext>
            </a:extLst>
          </p:cNvPr>
          <p:cNvPicPr>
            <a:picLocks noChangeAspect="1"/>
          </p:cNvPicPr>
          <p:nvPr/>
        </p:nvPicPr>
        <p:blipFill>
          <a:blip r:embed="rId4"/>
          <a:stretch>
            <a:fillRect/>
          </a:stretch>
        </p:blipFill>
        <p:spPr>
          <a:xfrm>
            <a:off x="7500552" y="3742096"/>
            <a:ext cx="4199630" cy="1991161"/>
          </a:xfrm>
          <a:prstGeom prst="rect">
            <a:avLst/>
          </a:prstGeom>
        </p:spPr>
      </p:pic>
      <p:pic>
        <p:nvPicPr>
          <p:cNvPr id="15" name="Bilde 14">
            <a:extLst>
              <a:ext uri="{FF2B5EF4-FFF2-40B4-BE49-F238E27FC236}">
                <a16:creationId xmlns:a16="http://schemas.microsoft.com/office/drawing/2014/main" id="{8AE5C670-74D5-DE0F-7CED-66C640C720D1}"/>
              </a:ext>
            </a:extLst>
          </p:cNvPr>
          <p:cNvPicPr>
            <a:picLocks noChangeAspect="1"/>
          </p:cNvPicPr>
          <p:nvPr/>
        </p:nvPicPr>
        <p:blipFill>
          <a:blip r:embed="rId5"/>
          <a:stretch>
            <a:fillRect/>
          </a:stretch>
        </p:blipFill>
        <p:spPr>
          <a:xfrm>
            <a:off x="360526" y="1870442"/>
            <a:ext cx="6969419" cy="3862815"/>
          </a:xfrm>
          <a:prstGeom prst="rect">
            <a:avLst/>
          </a:prstGeom>
        </p:spPr>
      </p:pic>
    </p:spTree>
    <p:extLst>
      <p:ext uri="{BB962C8B-B14F-4D97-AF65-F5344CB8AC3E}">
        <p14:creationId xmlns:p14="http://schemas.microsoft.com/office/powerpoint/2010/main" val="1011424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descr="Et bilde som inneholder foto, forskjellig, katt, sitter&#10;&#10;Automatisk generert beskrivelse">
            <a:extLst>
              <a:ext uri="{FF2B5EF4-FFF2-40B4-BE49-F238E27FC236}">
                <a16:creationId xmlns:a16="http://schemas.microsoft.com/office/drawing/2014/main" id="{AFBB6201-9DC7-46BA-B50B-12A82BCA969F}"/>
              </a:ext>
            </a:extLst>
          </p:cNvPr>
          <p:cNvPicPr>
            <a:picLocks noChangeAspect="1"/>
          </p:cNvPicPr>
          <p:nvPr/>
        </p:nvPicPr>
        <p:blipFill>
          <a:blip r:embed="rId3"/>
          <a:stretch>
            <a:fillRect/>
          </a:stretch>
        </p:blipFill>
        <p:spPr>
          <a:xfrm>
            <a:off x="6288024" y="2033616"/>
            <a:ext cx="5472497" cy="2767411"/>
          </a:xfrm>
          <a:prstGeom prst="rect">
            <a:avLst/>
          </a:prstGeom>
        </p:spPr>
      </p:pic>
      <p:sp>
        <p:nvSpPr>
          <p:cNvPr id="2" name="Tittel 1">
            <a:extLst>
              <a:ext uri="{FF2B5EF4-FFF2-40B4-BE49-F238E27FC236}">
                <a16:creationId xmlns:a16="http://schemas.microsoft.com/office/drawing/2014/main" id="{4739B095-8753-40D5-84BE-F241419B6019}"/>
              </a:ext>
            </a:extLst>
          </p:cNvPr>
          <p:cNvSpPr>
            <a:spLocks noGrp="1"/>
          </p:cNvSpPr>
          <p:nvPr>
            <p:ph type="title"/>
          </p:nvPr>
        </p:nvSpPr>
        <p:spPr>
          <a:xfrm>
            <a:off x="292356" y="274637"/>
            <a:ext cx="11607288" cy="645256"/>
          </a:xfrm>
        </p:spPr>
        <p:txBody>
          <a:bodyPr anchor="b">
            <a:noAutofit/>
          </a:bodyPr>
          <a:lstStyle/>
          <a:p>
            <a:pPr>
              <a:lnSpc>
                <a:spcPct val="90000"/>
              </a:lnSpc>
            </a:pPr>
            <a:r>
              <a:rPr lang="nb-NO" sz="3467" dirty="0">
                <a:solidFill>
                  <a:schemeClr val="tx1"/>
                </a:solidFill>
              </a:rPr>
              <a:t>Er alle dyra jevnt over </a:t>
            </a:r>
            <a:r>
              <a:rPr lang="nb-NO" sz="3467" dirty="0" err="1">
                <a:solidFill>
                  <a:schemeClr val="tx1"/>
                </a:solidFill>
              </a:rPr>
              <a:t>haltfrie</a:t>
            </a:r>
            <a:r>
              <a:rPr lang="nb-NO" sz="3467" dirty="0">
                <a:solidFill>
                  <a:schemeClr val="tx1"/>
                </a:solidFill>
              </a:rPr>
              <a:t> og har fått nødvendig klauvpleie? </a:t>
            </a:r>
          </a:p>
        </p:txBody>
      </p:sp>
      <p:pic>
        <p:nvPicPr>
          <p:cNvPr id="6" name="Plassholder for innhold 5">
            <a:extLst>
              <a:ext uri="{FF2B5EF4-FFF2-40B4-BE49-F238E27FC236}">
                <a16:creationId xmlns:a16="http://schemas.microsoft.com/office/drawing/2014/main" id="{78726FCD-E25B-9115-E4A9-26D1B544D5DD}"/>
              </a:ext>
            </a:extLst>
          </p:cNvPr>
          <p:cNvPicPr>
            <a:picLocks noGrp="1" noChangeAspect="1"/>
          </p:cNvPicPr>
          <p:nvPr>
            <p:ph idx="1"/>
          </p:nvPr>
        </p:nvPicPr>
        <p:blipFill>
          <a:blip r:embed="rId4"/>
          <a:stretch>
            <a:fillRect/>
          </a:stretch>
        </p:blipFill>
        <p:spPr>
          <a:xfrm>
            <a:off x="527895" y="1144587"/>
            <a:ext cx="5143855" cy="5573766"/>
          </a:xfrm>
          <a:prstGeom prst="rect">
            <a:avLst/>
          </a:prstGeom>
        </p:spPr>
      </p:pic>
      <p:sp>
        <p:nvSpPr>
          <p:cNvPr id="8" name="TekstSylinder 7">
            <a:extLst>
              <a:ext uri="{FF2B5EF4-FFF2-40B4-BE49-F238E27FC236}">
                <a16:creationId xmlns:a16="http://schemas.microsoft.com/office/drawing/2014/main" id="{F6B1CEA1-222E-3E70-26BB-468DF12B023E}"/>
              </a:ext>
            </a:extLst>
          </p:cNvPr>
          <p:cNvSpPr txBox="1"/>
          <p:nvPr/>
        </p:nvSpPr>
        <p:spPr>
          <a:xfrm>
            <a:off x="5869460" y="6158130"/>
            <a:ext cx="3398108" cy="553998"/>
          </a:xfrm>
          <a:prstGeom prst="rect">
            <a:avLst/>
          </a:prstGeom>
          <a:noFill/>
        </p:spPr>
        <p:txBody>
          <a:bodyPr wrap="square" rtlCol="0">
            <a:spAutoFit/>
          </a:bodyPr>
          <a:lstStyle/>
          <a:p>
            <a:r>
              <a:rPr lang="nb-NO" sz="1000" dirty="0"/>
              <a:t>Kilde Oversatt fra </a:t>
            </a:r>
            <a:r>
              <a:rPr lang="nb-NO" sz="1000" dirty="0" err="1"/>
              <a:t>ZinPro</a:t>
            </a:r>
            <a:r>
              <a:rPr lang="nb-NO" sz="1000" dirty="0"/>
              <a:t> Cooperation etter: </a:t>
            </a:r>
            <a:r>
              <a:rPr lang="nb-NO" sz="1000" dirty="0" err="1"/>
              <a:t>Spencher</a:t>
            </a:r>
            <a:r>
              <a:rPr lang="nb-NO" sz="1000" dirty="0"/>
              <a:t>, D.J.; </a:t>
            </a:r>
            <a:r>
              <a:rPr lang="nb-NO" sz="1000" dirty="0" err="1"/>
              <a:t>Hostetler</a:t>
            </a:r>
            <a:r>
              <a:rPr lang="nb-NO" sz="1000" dirty="0"/>
              <a:t>, D.E; </a:t>
            </a:r>
            <a:r>
              <a:rPr lang="nb-NO" sz="1000" dirty="0" err="1"/>
              <a:t>Kaneene</a:t>
            </a:r>
            <a:r>
              <a:rPr lang="nb-NO" sz="1000" dirty="0"/>
              <a:t>, J.B. 1997. </a:t>
            </a:r>
            <a:r>
              <a:rPr lang="nb-NO" sz="1000" dirty="0" err="1"/>
              <a:t>Theriogenology</a:t>
            </a:r>
            <a:r>
              <a:rPr lang="nb-NO" sz="1000" dirty="0"/>
              <a:t>, 47: 1178-1187 Nordisk Klauvatlas</a:t>
            </a:r>
          </a:p>
        </p:txBody>
      </p:sp>
    </p:spTree>
    <p:extLst>
      <p:ext uri="{BB962C8B-B14F-4D97-AF65-F5344CB8AC3E}">
        <p14:creationId xmlns:p14="http://schemas.microsoft.com/office/powerpoint/2010/main" val="368674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FB61AE-8713-47F1-8B44-04635CEB2008}"/>
              </a:ext>
            </a:extLst>
          </p:cNvPr>
          <p:cNvSpPr>
            <a:spLocks noGrp="1"/>
          </p:cNvSpPr>
          <p:nvPr>
            <p:ph type="title"/>
          </p:nvPr>
        </p:nvSpPr>
        <p:spPr>
          <a:xfrm>
            <a:off x="292356" y="274637"/>
            <a:ext cx="11607288" cy="994123"/>
          </a:xfrm>
        </p:spPr>
        <p:txBody>
          <a:bodyPr anchor="b">
            <a:normAutofit/>
          </a:bodyPr>
          <a:lstStyle/>
          <a:p>
            <a:r>
              <a:rPr lang="nb-NO"/>
              <a:t>Er alle dyr jevnt over fri for sår og hevelser? </a:t>
            </a:r>
          </a:p>
        </p:txBody>
      </p:sp>
      <p:pic>
        <p:nvPicPr>
          <p:cNvPr id="4" name="Bilde 3">
            <a:extLst>
              <a:ext uri="{FF2B5EF4-FFF2-40B4-BE49-F238E27FC236}">
                <a16:creationId xmlns:a16="http://schemas.microsoft.com/office/drawing/2014/main" id="{6F0B886A-269D-D086-511D-C7ECD00952C5}"/>
              </a:ext>
            </a:extLst>
          </p:cNvPr>
          <p:cNvPicPr>
            <a:picLocks noChangeAspect="1"/>
          </p:cNvPicPr>
          <p:nvPr/>
        </p:nvPicPr>
        <p:blipFill>
          <a:blip r:embed="rId3"/>
          <a:stretch>
            <a:fillRect/>
          </a:stretch>
        </p:blipFill>
        <p:spPr>
          <a:xfrm>
            <a:off x="494271" y="1562004"/>
            <a:ext cx="6388443" cy="5164100"/>
          </a:xfrm>
          <a:prstGeom prst="rect">
            <a:avLst/>
          </a:prstGeom>
        </p:spPr>
      </p:pic>
    </p:spTree>
    <p:extLst>
      <p:ext uri="{BB962C8B-B14F-4D97-AF65-F5344CB8AC3E}">
        <p14:creationId xmlns:p14="http://schemas.microsoft.com/office/powerpoint/2010/main" val="2442111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5">
            <a:extLst>
              <a:ext uri="{FF2B5EF4-FFF2-40B4-BE49-F238E27FC236}">
                <a16:creationId xmlns:a16="http://schemas.microsoft.com/office/drawing/2014/main" id="{56C9E78E-D84C-4C70-9BB2-04AB87D7E0E0}"/>
              </a:ext>
            </a:extLst>
          </p:cNvPr>
          <p:cNvPicPr>
            <a:picLocks noGrp="1" noChangeAspect="1"/>
          </p:cNvPicPr>
          <p:nvPr>
            <p:ph idx="1"/>
          </p:nvPr>
        </p:nvPicPr>
        <p:blipFill>
          <a:blip r:embed="rId3"/>
          <a:stretch>
            <a:fillRect/>
          </a:stretch>
        </p:blipFill>
        <p:spPr>
          <a:xfrm>
            <a:off x="8106577" y="1722048"/>
            <a:ext cx="3793067" cy="2817284"/>
          </a:xfrm>
          <a:prstGeom prst="rect">
            <a:avLst/>
          </a:prstGeom>
        </p:spPr>
      </p:pic>
      <p:sp>
        <p:nvSpPr>
          <p:cNvPr id="2" name="Tittel 1">
            <a:extLst>
              <a:ext uri="{FF2B5EF4-FFF2-40B4-BE49-F238E27FC236}">
                <a16:creationId xmlns:a16="http://schemas.microsoft.com/office/drawing/2014/main" id="{7D2105D2-58FD-45BD-BFA4-BF3169570E29}"/>
              </a:ext>
            </a:extLst>
          </p:cNvPr>
          <p:cNvSpPr>
            <a:spLocks noGrp="1"/>
          </p:cNvSpPr>
          <p:nvPr>
            <p:ph type="title"/>
          </p:nvPr>
        </p:nvSpPr>
        <p:spPr>
          <a:xfrm>
            <a:off x="292356" y="274637"/>
            <a:ext cx="11607288" cy="994123"/>
          </a:xfrm>
        </p:spPr>
        <p:txBody>
          <a:bodyPr anchor="b">
            <a:normAutofit fontScale="90000"/>
          </a:bodyPr>
          <a:lstStyle/>
          <a:p>
            <a:pPr>
              <a:lnSpc>
                <a:spcPct val="90000"/>
              </a:lnSpc>
            </a:pPr>
            <a:r>
              <a:rPr lang="nb-NO" sz="4267" dirty="0">
                <a:solidFill>
                  <a:schemeClr val="tx1"/>
                </a:solidFill>
              </a:rPr>
              <a:t>Er alle kalvene jevnt over fri for kliniske tegn på sjukdom?</a:t>
            </a:r>
            <a:br>
              <a:rPr lang="nb-NO" sz="3067" dirty="0"/>
            </a:br>
            <a:endParaRPr lang="nb-NO" sz="3067" dirty="0"/>
          </a:p>
        </p:txBody>
      </p:sp>
      <p:pic>
        <p:nvPicPr>
          <p:cNvPr id="4" name="Bilde 3">
            <a:extLst>
              <a:ext uri="{FF2B5EF4-FFF2-40B4-BE49-F238E27FC236}">
                <a16:creationId xmlns:a16="http://schemas.microsoft.com/office/drawing/2014/main" id="{310152A7-A394-30C9-C5EA-E58915845211}"/>
              </a:ext>
            </a:extLst>
          </p:cNvPr>
          <p:cNvPicPr>
            <a:picLocks noChangeAspect="1"/>
          </p:cNvPicPr>
          <p:nvPr/>
        </p:nvPicPr>
        <p:blipFill>
          <a:blip r:embed="rId4"/>
          <a:stretch>
            <a:fillRect/>
          </a:stretch>
        </p:blipFill>
        <p:spPr>
          <a:xfrm>
            <a:off x="292356" y="1722048"/>
            <a:ext cx="7512760" cy="2817284"/>
          </a:xfrm>
          <a:prstGeom prst="rect">
            <a:avLst/>
          </a:prstGeom>
        </p:spPr>
      </p:pic>
    </p:spTree>
    <p:extLst>
      <p:ext uri="{BB962C8B-B14F-4D97-AF65-F5344CB8AC3E}">
        <p14:creationId xmlns:p14="http://schemas.microsoft.com/office/powerpoint/2010/main" val="363241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5750" y="1795492"/>
            <a:ext cx="3825733" cy="3825733"/>
          </a:xfrm>
          <a:prstGeom prst="rect">
            <a:avLst/>
          </a:prstGeom>
        </p:spPr>
      </p:pic>
      <p:sp>
        <p:nvSpPr>
          <p:cNvPr id="4" name="Tittel 3">
            <a:extLst>
              <a:ext uri="{FF2B5EF4-FFF2-40B4-BE49-F238E27FC236}">
                <a16:creationId xmlns:a16="http://schemas.microsoft.com/office/drawing/2014/main" id="{64BE24BA-4D8E-41F9-AF96-4D76A46EB3EA}"/>
              </a:ext>
            </a:extLst>
          </p:cNvPr>
          <p:cNvSpPr>
            <a:spLocks noGrp="1"/>
          </p:cNvSpPr>
          <p:nvPr>
            <p:ph type="title"/>
          </p:nvPr>
        </p:nvSpPr>
        <p:spPr/>
        <p:txBody>
          <a:bodyPr/>
          <a:lstStyle/>
          <a:p>
            <a:r>
              <a:rPr lang="nb-NO" dirty="0">
                <a:solidFill>
                  <a:schemeClr val="tx1"/>
                </a:solidFill>
              </a:rPr>
              <a:t>Rutiner og andre forhold</a:t>
            </a:r>
          </a:p>
        </p:txBody>
      </p:sp>
    </p:spTree>
    <p:extLst>
      <p:ext uri="{BB962C8B-B14F-4D97-AF65-F5344CB8AC3E}">
        <p14:creationId xmlns:p14="http://schemas.microsoft.com/office/powerpoint/2010/main" val="2273285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Bilder\180810\IMG_0410.jpg">
            <a:extLst>
              <a:ext uri="{FF2B5EF4-FFF2-40B4-BE49-F238E27FC236}">
                <a16:creationId xmlns:a16="http://schemas.microsoft.com/office/drawing/2014/main" id="{0EBCD3C7-5DC8-42BE-9AD5-EE6E7B4E0BE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39084" y="2145156"/>
            <a:ext cx="4231466" cy="3137357"/>
          </a:xfrm>
          <a:prstGeom prst="rect">
            <a:avLst/>
          </a:prstGeom>
          <a:extLst>
            <a:ext uri="{909E8E84-426E-40DD-AFC4-6F175D3DCCD1}">
              <a14:hiddenFill xmlns:a14="http://schemas.microsoft.com/office/drawing/2010/main">
                <a:solidFill>
                  <a:srgbClr val="FFFFFF"/>
                </a:solidFill>
              </a14:hiddenFill>
            </a:ext>
          </a:extLst>
        </p:spPr>
      </p:pic>
      <p:sp>
        <p:nvSpPr>
          <p:cNvPr id="10" name="Tittel 9">
            <a:extLst>
              <a:ext uri="{FF2B5EF4-FFF2-40B4-BE49-F238E27FC236}">
                <a16:creationId xmlns:a16="http://schemas.microsoft.com/office/drawing/2014/main" id="{9843FBE1-8DFA-4B52-ACC7-70614A82E0E7}"/>
              </a:ext>
            </a:extLst>
          </p:cNvPr>
          <p:cNvSpPr>
            <a:spLocks noGrp="1"/>
          </p:cNvSpPr>
          <p:nvPr>
            <p:ph type="title"/>
          </p:nvPr>
        </p:nvSpPr>
        <p:spPr/>
        <p:txBody>
          <a:bodyPr/>
          <a:lstStyle/>
          <a:p>
            <a:r>
              <a:rPr lang="nb-NO" dirty="0">
                <a:solidFill>
                  <a:schemeClr val="tx1"/>
                </a:solidFill>
              </a:rPr>
              <a:t>Er det gode rutiner for bruk av beite/luftegård?</a:t>
            </a:r>
          </a:p>
        </p:txBody>
      </p:sp>
      <p:pic>
        <p:nvPicPr>
          <p:cNvPr id="3" name="Bilde 2">
            <a:extLst>
              <a:ext uri="{FF2B5EF4-FFF2-40B4-BE49-F238E27FC236}">
                <a16:creationId xmlns:a16="http://schemas.microsoft.com/office/drawing/2014/main" id="{7B8C44DB-0AC8-29A4-970A-67AE23CE1EE9}"/>
              </a:ext>
            </a:extLst>
          </p:cNvPr>
          <p:cNvPicPr>
            <a:picLocks noChangeAspect="1"/>
          </p:cNvPicPr>
          <p:nvPr/>
        </p:nvPicPr>
        <p:blipFill>
          <a:blip r:embed="rId4"/>
          <a:stretch>
            <a:fillRect/>
          </a:stretch>
        </p:blipFill>
        <p:spPr>
          <a:xfrm>
            <a:off x="719320" y="2108087"/>
            <a:ext cx="6786725" cy="3241128"/>
          </a:xfrm>
          <a:prstGeom prst="rect">
            <a:avLst/>
          </a:prstGeom>
        </p:spPr>
      </p:pic>
    </p:spTree>
    <p:extLst>
      <p:ext uri="{BB962C8B-B14F-4D97-AF65-F5344CB8AC3E}">
        <p14:creationId xmlns:p14="http://schemas.microsoft.com/office/powerpoint/2010/main" val="1645042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88DF3A8-E7CD-4B2B-BCA8-193829B3AF45}"/>
              </a:ext>
            </a:extLst>
          </p:cNvPr>
          <p:cNvSpPr>
            <a:spLocks noGrp="1"/>
          </p:cNvSpPr>
          <p:nvPr>
            <p:ph idx="1"/>
          </p:nvPr>
        </p:nvSpPr>
        <p:spPr>
          <a:xfrm>
            <a:off x="838200" y="1825625"/>
            <a:ext cx="10515600" cy="4667251"/>
          </a:xfrm>
        </p:spPr>
        <p:txBody>
          <a:bodyPr>
            <a:normAutofit/>
          </a:bodyPr>
          <a:lstStyle/>
          <a:p>
            <a:pPr marL="0" indent="0">
              <a:buNone/>
            </a:pPr>
            <a:endParaRPr lang="nb-NO" b="1"/>
          </a:p>
          <a:p>
            <a:pPr marL="0" indent="0">
              <a:buNone/>
            </a:pPr>
            <a:endParaRPr lang="nb-NO" b="1"/>
          </a:p>
          <a:p>
            <a:endParaRPr lang="nb-NO" b="1"/>
          </a:p>
          <a:p>
            <a:endParaRPr lang="nb-NO" b="1"/>
          </a:p>
          <a:p>
            <a:endParaRPr lang="nb-NO" b="1"/>
          </a:p>
          <a:p>
            <a:endParaRPr lang="nb-NO" b="1"/>
          </a:p>
          <a:p>
            <a:endParaRPr lang="nb-NO" b="1"/>
          </a:p>
          <a:p>
            <a:endParaRPr lang="nb-NO" b="1"/>
          </a:p>
          <a:p>
            <a:endParaRPr lang="nb-NO"/>
          </a:p>
        </p:txBody>
      </p:sp>
      <p:sp>
        <p:nvSpPr>
          <p:cNvPr id="9" name="Rectangle 5">
            <a:extLst>
              <a:ext uri="{FF2B5EF4-FFF2-40B4-BE49-F238E27FC236}">
                <a16:creationId xmlns:a16="http://schemas.microsoft.com/office/drawing/2014/main" id="{BEE0DF2B-F50A-4FDB-86BC-BC51A48724FD}"/>
              </a:ext>
            </a:extLst>
          </p:cNvPr>
          <p:cNvSpPr>
            <a:spLocks noChangeArrowheads="1"/>
          </p:cNvSpPr>
          <p:nvPr/>
        </p:nvSpPr>
        <p:spPr bwMode="auto">
          <a:xfrm>
            <a:off x="152401" y="1963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a:defRPr/>
            </a:pPr>
            <a:endParaRPr lang="nb-NO">
              <a:solidFill>
                <a:srgbClr val="000000"/>
              </a:solidFill>
              <a:latin typeface="Calibri" panose="020F0502020204030204"/>
            </a:endParaRPr>
          </a:p>
        </p:txBody>
      </p:sp>
      <p:sp>
        <p:nvSpPr>
          <p:cNvPr id="10" name="Rectangle 9">
            <a:extLst>
              <a:ext uri="{FF2B5EF4-FFF2-40B4-BE49-F238E27FC236}">
                <a16:creationId xmlns:a16="http://schemas.microsoft.com/office/drawing/2014/main" id="{FADF0828-157F-4499-9BEE-632AFC02AA1B}"/>
              </a:ext>
            </a:extLst>
          </p:cNvPr>
          <p:cNvSpPr>
            <a:spLocks noChangeArrowheads="1"/>
          </p:cNvSpPr>
          <p:nvPr/>
        </p:nvSpPr>
        <p:spPr bwMode="auto">
          <a:xfrm>
            <a:off x="152401" y="340296"/>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a:solidFill>
                <a:srgbClr val="000000"/>
              </a:solidFill>
              <a:latin typeface="Arial" panose="020B0604020202020204" pitchFamily="34" charset="0"/>
            </a:endParaRPr>
          </a:p>
        </p:txBody>
      </p:sp>
      <p:sp>
        <p:nvSpPr>
          <p:cNvPr id="11" name="Rectangle 11">
            <a:extLst>
              <a:ext uri="{FF2B5EF4-FFF2-40B4-BE49-F238E27FC236}">
                <a16:creationId xmlns:a16="http://schemas.microsoft.com/office/drawing/2014/main" id="{274C5C22-1F9B-45D9-993B-0B1F511B2D18}"/>
              </a:ext>
            </a:extLst>
          </p:cNvPr>
          <p:cNvSpPr>
            <a:spLocks noChangeArrowheads="1"/>
          </p:cNvSpPr>
          <p:nvPr/>
        </p:nvSpPr>
        <p:spPr bwMode="auto">
          <a:xfrm>
            <a:off x="152401" y="424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a:defRPr/>
            </a:pPr>
            <a:endParaRPr lang="nb-NO">
              <a:solidFill>
                <a:srgbClr val="000000"/>
              </a:solidFill>
              <a:latin typeface="Calibri" panose="020F0502020204030204"/>
            </a:endParaRPr>
          </a:p>
        </p:txBody>
      </p:sp>
      <p:pic>
        <p:nvPicPr>
          <p:cNvPr id="13" name="Bilde 12">
            <a:extLst>
              <a:ext uri="{FF2B5EF4-FFF2-40B4-BE49-F238E27FC236}">
                <a16:creationId xmlns:a16="http://schemas.microsoft.com/office/drawing/2014/main" id="{E68C5D1E-04D9-41E1-9D9A-5FE9E77A3A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92279" y="2698592"/>
            <a:ext cx="3066405" cy="2339977"/>
          </a:xfrm>
          <a:prstGeom prst="rect">
            <a:avLst/>
          </a:prstGeom>
          <a:noFill/>
          <a:ln>
            <a:noFill/>
          </a:ln>
        </p:spPr>
      </p:pic>
      <p:sp>
        <p:nvSpPr>
          <p:cNvPr id="5" name="Tittel 4">
            <a:extLst>
              <a:ext uri="{FF2B5EF4-FFF2-40B4-BE49-F238E27FC236}">
                <a16:creationId xmlns:a16="http://schemas.microsoft.com/office/drawing/2014/main" id="{A7581F5B-1EB7-4255-B422-0811A12099A7}"/>
              </a:ext>
            </a:extLst>
          </p:cNvPr>
          <p:cNvSpPr>
            <a:spLocks noGrp="1"/>
          </p:cNvSpPr>
          <p:nvPr>
            <p:ph type="title"/>
          </p:nvPr>
        </p:nvSpPr>
        <p:spPr/>
        <p:txBody>
          <a:bodyPr/>
          <a:lstStyle/>
          <a:p>
            <a:r>
              <a:rPr lang="nb-NO"/>
              <a:t>Er det gode rutiner for bruk av </a:t>
            </a:r>
            <a:r>
              <a:rPr lang="nb-NO" err="1"/>
              <a:t>kutrener</a:t>
            </a:r>
            <a:r>
              <a:rPr lang="nb-NO"/>
              <a:t>?</a:t>
            </a:r>
          </a:p>
        </p:txBody>
      </p:sp>
      <p:pic>
        <p:nvPicPr>
          <p:cNvPr id="4" name="Bilde 3">
            <a:extLst>
              <a:ext uri="{FF2B5EF4-FFF2-40B4-BE49-F238E27FC236}">
                <a16:creationId xmlns:a16="http://schemas.microsoft.com/office/drawing/2014/main" id="{6F1FC861-FC7A-3311-1274-3EE32AA0DDCD}"/>
              </a:ext>
            </a:extLst>
          </p:cNvPr>
          <p:cNvPicPr>
            <a:picLocks noChangeAspect="1"/>
          </p:cNvPicPr>
          <p:nvPr/>
        </p:nvPicPr>
        <p:blipFill>
          <a:blip r:embed="rId4"/>
          <a:stretch>
            <a:fillRect/>
          </a:stretch>
        </p:blipFill>
        <p:spPr>
          <a:xfrm>
            <a:off x="838199" y="2211032"/>
            <a:ext cx="6208081" cy="2978806"/>
          </a:xfrm>
          <a:prstGeom prst="rect">
            <a:avLst/>
          </a:prstGeom>
        </p:spPr>
      </p:pic>
    </p:spTree>
    <p:extLst>
      <p:ext uri="{BB962C8B-B14F-4D97-AF65-F5344CB8AC3E}">
        <p14:creationId xmlns:p14="http://schemas.microsoft.com/office/powerpoint/2010/main" val="2505970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03F4EB1D-5443-4337-A0FE-466D4FBEB34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7557857" y="1889550"/>
            <a:ext cx="5004308" cy="3753231"/>
          </a:xfrm>
          <a:prstGeom prst="rect">
            <a:avLst/>
          </a:prstGeom>
        </p:spPr>
      </p:pic>
      <p:sp>
        <p:nvSpPr>
          <p:cNvPr id="9" name="Tittel 8">
            <a:extLst>
              <a:ext uri="{FF2B5EF4-FFF2-40B4-BE49-F238E27FC236}">
                <a16:creationId xmlns:a16="http://schemas.microsoft.com/office/drawing/2014/main" id="{87EB3C8C-3B9A-4E06-BC4B-3CB948254270}"/>
              </a:ext>
            </a:extLst>
          </p:cNvPr>
          <p:cNvSpPr>
            <a:spLocks noGrp="1"/>
          </p:cNvSpPr>
          <p:nvPr>
            <p:ph type="title"/>
          </p:nvPr>
        </p:nvSpPr>
        <p:spPr/>
        <p:txBody>
          <a:bodyPr>
            <a:normAutofit fontScale="90000"/>
          </a:bodyPr>
          <a:lstStyle/>
          <a:p>
            <a:r>
              <a:rPr lang="nb-NO"/>
              <a:t>Er det gode rutiner for håndtering av kalvende kyr </a:t>
            </a:r>
            <a:br>
              <a:rPr lang="nb-NO"/>
            </a:br>
            <a:r>
              <a:rPr lang="nb-NO"/>
              <a:t>og nyfødt kalv?</a:t>
            </a:r>
          </a:p>
        </p:txBody>
      </p:sp>
      <p:pic>
        <p:nvPicPr>
          <p:cNvPr id="3" name="Bilde 2">
            <a:extLst>
              <a:ext uri="{FF2B5EF4-FFF2-40B4-BE49-F238E27FC236}">
                <a16:creationId xmlns:a16="http://schemas.microsoft.com/office/drawing/2014/main" id="{E5348B2A-0B9F-E7B0-1D82-2A5A3031BFF5}"/>
              </a:ext>
            </a:extLst>
          </p:cNvPr>
          <p:cNvPicPr>
            <a:picLocks noChangeAspect="1"/>
          </p:cNvPicPr>
          <p:nvPr/>
        </p:nvPicPr>
        <p:blipFill>
          <a:blip r:embed="rId4"/>
          <a:stretch>
            <a:fillRect/>
          </a:stretch>
        </p:blipFill>
        <p:spPr>
          <a:xfrm>
            <a:off x="834068" y="2669059"/>
            <a:ext cx="7036299" cy="3599260"/>
          </a:xfrm>
          <a:prstGeom prst="rect">
            <a:avLst/>
          </a:prstGeom>
        </p:spPr>
      </p:pic>
    </p:spTree>
    <p:extLst>
      <p:ext uri="{BB962C8B-B14F-4D97-AF65-F5344CB8AC3E}">
        <p14:creationId xmlns:p14="http://schemas.microsoft.com/office/powerpoint/2010/main" val="634411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0C64DC9-15D8-442B-81A8-F9F93D1BE629}"/>
              </a:ext>
            </a:extLst>
          </p:cNvPr>
          <p:cNvSpPr>
            <a:spLocks noGrp="1"/>
          </p:cNvSpPr>
          <p:nvPr>
            <p:ph idx="1"/>
          </p:nvPr>
        </p:nvSpPr>
        <p:spPr>
          <a:xfrm>
            <a:off x="6192011" y="1556793"/>
            <a:ext cx="5707632" cy="4569371"/>
          </a:xfrm>
        </p:spPr>
        <p:txBody>
          <a:bodyPr>
            <a:normAutofit/>
          </a:bodyPr>
          <a:lstStyle/>
          <a:p>
            <a:pPr marL="0" indent="0">
              <a:buNone/>
            </a:pPr>
            <a:endParaRPr lang="nb-NO"/>
          </a:p>
          <a:p>
            <a:pPr marL="0" indent="0">
              <a:buNone/>
            </a:pPr>
            <a:endParaRPr lang="nb-NO"/>
          </a:p>
        </p:txBody>
      </p:sp>
      <p:sp>
        <p:nvSpPr>
          <p:cNvPr id="9" name="Tittel 8">
            <a:extLst>
              <a:ext uri="{FF2B5EF4-FFF2-40B4-BE49-F238E27FC236}">
                <a16:creationId xmlns:a16="http://schemas.microsoft.com/office/drawing/2014/main" id="{231F095A-10C2-48B0-A98A-65F1A1E27D9B}"/>
              </a:ext>
            </a:extLst>
          </p:cNvPr>
          <p:cNvSpPr>
            <a:spLocks noGrp="1"/>
          </p:cNvSpPr>
          <p:nvPr>
            <p:ph type="title"/>
          </p:nvPr>
        </p:nvSpPr>
        <p:spPr/>
        <p:txBody>
          <a:bodyPr>
            <a:normAutofit fontScale="90000"/>
          </a:bodyPr>
          <a:lstStyle/>
          <a:p>
            <a:r>
              <a:rPr lang="nb-NO" dirty="0">
                <a:solidFill>
                  <a:schemeClr val="tx1"/>
                </a:solidFill>
              </a:rPr>
              <a:t>Er det gode rutiner for håndtering av dyr som trenger spesiell oppfølging (sjuke og skadde dyr)?</a:t>
            </a:r>
          </a:p>
        </p:txBody>
      </p:sp>
      <p:pic>
        <p:nvPicPr>
          <p:cNvPr id="4" name="Bilde 3">
            <a:extLst>
              <a:ext uri="{FF2B5EF4-FFF2-40B4-BE49-F238E27FC236}">
                <a16:creationId xmlns:a16="http://schemas.microsoft.com/office/drawing/2014/main" id="{9FC99CF6-4DD5-383C-E306-4AE33F7DDC09}"/>
              </a:ext>
            </a:extLst>
          </p:cNvPr>
          <p:cNvPicPr>
            <a:picLocks noChangeAspect="1"/>
          </p:cNvPicPr>
          <p:nvPr/>
        </p:nvPicPr>
        <p:blipFill>
          <a:blip r:embed="rId3"/>
          <a:stretch>
            <a:fillRect/>
          </a:stretch>
        </p:blipFill>
        <p:spPr>
          <a:xfrm>
            <a:off x="838200" y="2236573"/>
            <a:ext cx="7840804" cy="3571103"/>
          </a:xfrm>
          <a:prstGeom prst="rect">
            <a:avLst/>
          </a:prstGeom>
        </p:spPr>
      </p:pic>
    </p:spTree>
    <p:extLst>
      <p:ext uri="{BB962C8B-B14F-4D97-AF65-F5344CB8AC3E}">
        <p14:creationId xmlns:p14="http://schemas.microsoft.com/office/powerpoint/2010/main" val="2007564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43018E-F80F-4E26-B14A-BAE551C98E79}"/>
              </a:ext>
            </a:extLst>
          </p:cNvPr>
          <p:cNvSpPr>
            <a:spLocks noGrp="1"/>
          </p:cNvSpPr>
          <p:nvPr>
            <p:ph type="title"/>
          </p:nvPr>
        </p:nvSpPr>
        <p:spPr/>
        <p:txBody>
          <a:bodyPr/>
          <a:lstStyle/>
          <a:p>
            <a:r>
              <a:rPr lang="nb-NO"/>
              <a:t>Er det gjort ekstra tiltak for å bedre dyrevelferden?</a:t>
            </a:r>
          </a:p>
        </p:txBody>
      </p:sp>
      <p:sp>
        <p:nvSpPr>
          <p:cNvPr id="3" name="Plassholder for innhold 2">
            <a:extLst>
              <a:ext uri="{FF2B5EF4-FFF2-40B4-BE49-F238E27FC236}">
                <a16:creationId xmlns:a16="http://schemas.microsoft.com/office/drawing/2014/main" id="{0B7EBFFF-16A5-4895-9557-02AC897DD1D8}"/>
              </a:ext>
            </a:extLst>
          </p:cNvPr>
          <p:cNvSpPr>
            <a:spLocks noGrp="1"/>
          </p:cNvSpPr>
          <p:nvPr>
            <p:ph idx="1"/>
          </p:nvPr>
        </p:nvSpPr>
        <p:spPr>
          <a:xfrm>
            <a:off x="770467" y="1700809"/>
            <a:ext cx="10515600" cy="4984196"/>
          </a:xfrm>
        </p:spPr>
        <p:txBody>
          <a:bodyPr>
            <a:normAutofit fontScale="55000" lnSpcReduction="20000"/>
          </a:bodyPr>
          <a:lstStyle/>
          <a:p>
            <a:pPr marL="0" indent="0">
              <a:buNone/>
            </a:pPr>
            <a:r>
              <a:rPr lang="nb-NO" dirty="0"/>
              <a:t>Skryteliste, eks:</a:t>
            </a:r>
          </a:p>
          <a:p>
            <a:pPr marL="0" indent="0">
              <a:buNone/>
            </a:pPr>
            <a:endParaRPr lang="nb-NO" dirty="0"/>
          </a:p>
          <a:p>
            <a:pPr lvl="0"/>
            <a:r>
              <a:rPr lang="nb-NO" dirty="0" err="1"/>
              <a:t>Kløbørste</a:t>
            </a:r>
            <a:r>
              <a:rPr lang="nb-NO" dirty="0"/>
              <a:t>/koster </a:t>
            </a:r>
          </a:p>
          <a:p>
            <a:pPr lvl="0"/>
            <a:r>
              <a:rPr lang="nb-NO" dirty="0"/>
              <a:t>Regelmessig manuell børsting/klipping </a:t>
            </a:r>
          </a:p>
          <a:p>
            <a:pPr lvl="0"/>
            <a:r>
              <a:rPr lang="nb-NO" dirty="0"/>
              <a:t>Utvidet beiteperiode. Beskriv hvor lang og hvilke dyregrupper. </a:t>
            </a:r>
          </a:p>
          <a:p>
            <a:pPr lvl="0"/>
            <a:r>
              <a:rPr lang="nb-NO" dirty="0"/>
              <a:t>Regelmessig lufting også utenom beiteperioden</a:t>
            </a:r>
          </a:p>
          <a:p>
            <a:pPr lvl="0"/>
            <a:r>
              <a:rPr lang="nb-NO" dirty="0"/>
              <a:t>Utendørs mosjon for okser &gt; 6 </a:t>
            </a:r>
            <a:r>
              <a:rPr lang="nb-NO" dirty="0" err="1"/>
              <a:t>mnd</a:t>
            </a:r>
            <a:r>
              <a:rPr lang="nb-NO" dirty="0"/>
              <a:t> gamle</a:t>
            </a:r>
          </a:p>
          <a:p>
            <a:pPr lvl="0"/>
            <a:r>
              <a:rPr lang="nb-NO" dirty="0"/>
              <a:t>Mer komfortabelt liggeunderlag enn kravet</a:t>
            </a:r>
          </a:p>
          <a:p>
            <a:pPr lvl="0"/>
            <a:r>
              <a:rPr lang="nb-NO" dirty="0"/>
              <a:t>Mer komfortabelt underlag i gangarealet enn kravet</a:t>
            </a:r>
          </a:p>
          <a:p>
            <a:pPr lvl="0"/>
            <a:r>
              <a:rPr lang="nb-NO" dirty="0"/>
              <a:t>Ekstra areal</a:t>
            </a:r>
          </a:p>
          <a:p>
            <a:pPr lvl="0"/>
            <a:r>
              <a:rPr lang="nb-NO" dirty="0"/>
              <a:t>Stasjonær </a:t>
            </a:r>
            <a:r>
              <a:rPr lang="nb-NO" dirty="0" err="1"/>
              <a:t>klauvboks</a:t>
            </a:r>
            <a:endParaRPr lang="nb-NO" dirty="0"/>
          </a:p>
          <a:p>
            <a:pPr lvl="0"/>
            <a:r>
              <a:rPr lang="nb-NO" dirty="0"/>
              <a:t>Parvis-/gruppeoppstalling av kalv innen to ukers alder</a:t>
            </a:r>
          </a:p>
          <a:p>
            <a:pPr lvl="0"/>
            <a:r>
              <a:rPr lang="nb-NO" dirty="0"/>
              <a:t>Melk til kalv fra smokk eller spene</a:t>
            </a:r>
          </a:p>
          <a:p>
            <a:pPr lvl="0"/>
            <a:r>
              <a:rPr lang="nb-NO" dirty="0"/>
              <a:t>Leker eller annen form for aktivisering (eks hoppeballer, 20 l kanner, fendere, hengende </a:t>
            </a:r>
            <a:r>
              <a:rPr lang="nb-NO" dirty="0" err="1"/>
              <a:t>kjettingstumper</a:t>
            </a:r>
            <a:r>
              <a:rPr lang="nb-NO" dirty="0"/>
              <a:t> </a:t>
            </a:r>
            <a:r>
              <a:rPr lang="nb-NO" dirty="0" err="1"/>
              <a:t>o.l</a:t>
            </a:r>
            <a:r>
              <a:rPr lang="nb-NO" dirty="0"/>
              <a:t>)</a:t>
            </a:r>
          </a:p>
          <a:p>
            <a:pPr lvl="0"/>
            <a:r>
              <a:rPr lang="nb-NO" dirty="0"/>
              <a:t>Kameraovervåkning</a:t>
            </a:r>
          </a:p>
          <a:p>
            <a:pPr lvl="0"/>
            <a:r>
              <a:rPr lang="nn-NO" dirty="0"/>
              <a:t>Ku/kalv samvær utover 14 </a:t>
            </a:r>
            <a:r>
              <a:rPr lang="nn-NO" dirty="0" err="1"/>
              <a:t>dager</a:t>
            </a:r>
            <a:endParaRPr lang="nb-NO" dirty="0"/>
          </a:p>
          <a:p>
            <a:pPr lvl="0"/>
            <a:r>
              <a:rPr lang="nb-NO" dirty="0"/>
              <a:t>Annet. Spesifiser </a:t>
            </a:r>
          </a:p>
          <a:p>
            <a:endParaRPr lang="nb-NO" dirty="0"/>
          </a:p>
          <a:p>
            <a:pPr marL="0" indent="0">
              <a:buNone/>
            </a:pPr>
            <a:endParaRPr lang="nb-NO" dirty="0"/>
          </a:p>
        </p:txBody>
      </p:sp>
      <p:pic>
        <p:nvPicPr>
          <p:cNvPr id="5" name="Bilde 4">
            <a:extLst>
              <a:ext uri="{FF2B5EF4-FFF2-40B4-BE49-F238E27FC236}">
                <a16:creationId xmlns:a16="http://schemas.microsoft.com/office/drawing/2014/main" id="{29EF4D2B-118A-4FD1-B022-D2210E6E9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59247" y="1708965"/>
            <a:ext cx="4061782" cy="3046338"/>
          </a:xfrm>
          <a:prstGeom prst="rect">
            <a:avLst/>
          </a:prstGeom>
        </p:spPr>
      </p:pic>
    </p:spTree>
    <p:extLst>
      <p:ext uri="{BB962C8B-B14F-4D97-AF65-F5344CB8AC3E}">
        <p14:creationId xmlns:p14="http://schemas.microsoft.com/office/powerpoint/2010/main" val="642122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FD3A0A-5D54-488C-9D9E-30C9378B55A4}"/>
              </a:ext>
            </a:extLst>
          </p:cNvPr>
          <p:cNvSpPr>
            <a:spLocks noGrp="1"/>
          </p:cNvSpPr>
          <p:nvPr>
            <p:ph type="title"/>
          </p:nvPr>
        </p:nvSpPr>
        <p:spPr/>
        <p:txBody>
          <a:bodyPr/>
          <a:lstStyle/>
          <a:p>
            <a:r>
              <a:rPr lang="nb-NO"/>
              <a:t>Innhold i DVP-besøket</a:t>
            </a:r>
          </a:p>
        </p:txBody>
      </p:sp>
      <p:pic>
        <p:nvPicPr>
          <p:cNvPr id="4" name="Plassholder for innhold 3">
            <a:extLst>
              <a:ext uri="{FF2B5EF4-FFF2-40B4-BE49-F238E27FC236}">
                <a16:creationId xmlns:a16="http://schemas.microsoft.com/office/drawing/2014/main" id="{349755DF-324C-48EE-9B4B-EB3A43A787C3}"/>
              </a:ext>
            </a:extLst>
          </p:cNvPr>
          <p:cNvPicPr>
            <a:picLocks noGrp="1" noChangeAspect="1"/>
          </p:cNvPicPr>
          <p:nvPr>
            <p:ph idx="1"/>
          </p:nvPr>
        </p:nvPicPr>
        <p:blipFill>
          <a:blip r:embed="rId3"/>
          <a:stretch>
            <a:fillRect/>
          </a:stretch>
        </p:blipFill>
        <p:spPr>
          <a:xfrm>
            <a:off x="1240431" y="1690689"/>
            <a:ext cx="3246508" cy="4412401"/>
          </a:xfrm>
          <a:prstGeom prst="rect">
            <a:avLst/>
          </a:prstGeom>
        </p:spPr>
      </p:pic>
      <p:graphicFrame>
        <p:nvGraphicFramePr>
          <p:cNvPr id="5" name="Tabell 4">
            <a:extLst>
              <a:ext uri="{FF2B5EF4-FFF2-40B4-BE49-F238E27FC236}">
                <a16:creationId xmlns:a16="http://schemas.microsoft.com/office/drawing/2014/main" id="{C3804053-8A54-4CE9-9457-BD4EC84FB6BC}"/>
              </a:ext>
            </a:extLst>
          </p:cNvPr>
          <p:cNvGraphicFramePr>
            <a:graphicFrameLocks noGrp="1"/>
          </p:cNvGraphicFramePr>
          <p:nvPr/>
        </p:nvGraphicFramePr>
        <p:xfrm>
          <a:off x="6230680" y="1690689"/>
          <a:ext cx="3246509" cy="4274497"/>
        </p:xfrm>
        <a:graphic>
          <a:graphicData uri="http://schemas.openxmlformats.org/drawingml/2006/table">
            <a:tbl>
              <a:tblPr/>
              <a:tblGrid>
                <a:gridCol w="3246509">
                  <a:extLst>
                    <a:ext uri="{9D8B030D-6E8A-4147-A177-3AD203B41FA5}">
                      <a16:colId xmlns:a16="http://schemas.microsoft.com/office/drawing/2014/main" val="1086770968"/>
                    </a:ext>
                  </a:extLst>
                </a:gridCol>
              </a:tblGrid>
              <a:tr h="486465">
                <a:tc>
                  <a:txBody>
                    <a:bodyPr/>
                    <a:lstStyle/>
                    <a:p>
                      <a:pPr marL="0" marR="0" lvl="0" indent="0" algn="just" defTabSz="342900" rtl="0" eaLnBrk="1" fontAlgn="base" latinLnBrk="0" hangingPunct="1">
                        <a:lnSpc>
                          <a:spcPct val="100000"/>
                        </a:lnSpc>
                        <a:spcBef>
                          <a:spcPts val="0"/>
                        </a:spcBef>
                        <a:spcAft>
                          <a:spcPts val="0"/>
                        </a:spcAft>
                        <a:buClrTx/>
                        <a:buSzTx/>
                        <a:buFontTx/>
                        <a:buNone/>
                        <a:tabLst/>
                        <a:defRPr/>
                      </a:pPr>
                      <a:r>
                        <a:rPr lang="nb-NO" sz="1600" b="1" i="0">
                          <a:effectLst/>
                          <a:latin typeface="+mn-lt"/>
                        </a:rPr>
                        <a:t>Rutiner og andre forhold</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709874534"/>
                  </a:ext>
                </a:extLst>
              </a:tr>
              <a:tr h="397304">
                <a:tc>
                  <a:txBody>
                    <a:bodyPr/>
                    <a:lstStyle/>
                    <a:p>
                      <a:pPr algn="just" rtl="0" fontAlgn="base"/>
                      <a:r>
                        <a:rPr lang="nb-NO" sz="1600" b="0" i="0">
                          <a:effectLst/>
                          <a:latin typeface="+mn-lt"/>
                        </a:rPr>
                        <a:t>Beite/lufting</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66304841"/>
                  </a:ext>
                </a:extLst>
              </a:tr>
              <a:tr h="397304">
                <a:tc>
                  <a:txBody>
                    <a:bodyPr/>
                    <a:lstStyle/>
                    <a:p>
                      <a:pPr algn="just" rtl="0" fontAlgn="base"/>
                      <a:r>
                        <a:rPr lang="nb-NO" sz="1600" b="0" i="0">
                          <a:effectLst/>
                          <a:latin typeface="+mn-lt"/>
                        </a:rPr>
                        <a:t>Kutrener</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62046536"/>
                  </a:ext>
                </a:extLst>
              </a:tr>
              <a:tr h="397304">
                <a:tc>
                  <a:txBody>
                    <a:bodyPr/>
                    <a:lstStyle/>
                    <a:p>
                      <a:pPr algn="just" rtl="0" fontAlgn="base"/>
                      <a:r>
                        <a:rPr lang="nb-NO" sz="1600" b="0" i="0">
                          <a:effectLst/>
                          <a:latin typeface="+mn-lt"/>
                        </a:rPr>
                        <a:t>Kalving</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02906566"/>
                  </a:ext>
                </a:extLst>
              </a:tr>
              <a:tr h="397304">
                <a:tc>
                  <a:txBody>
                    <a:bodyPr/>
                    <a:lstStyle/>
                    <a:p>
                      <a:pPr algn="just" rtl="0" fontAlgn="base"/>
                      <a:r>
                        <a:rPr lang="nb-NO" sz="1600" b="0" i="0">
                          <a:effectLst/>
                          <a:latin typeface="+mn-lt"/>
                        </a:rPr>
                        <a:t>Sjuke og skadde dyr</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86391471"/>
                  </a:ext>
                </a:extLst>
              </a:tr>
              <a:tr h="609600">
                <a:tc>
                  <a:txBody>
                    <a:bodyPr/>
                    <a:lstStyle/>
                    <a:p>
                      <a:pPr algn="just" rtl="0" fontAlgn="base"/>
                      <a:r>
                        <a:rPr lang="nb-NO" sz="1600" b="0" i="0">
                          <a:effectLst/>
                          <a:latin typeface="+mn-lt"/>
                        </a:rPr>
                        <a:t>Ekstra dyrevelferdsfremmende tiltak</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10644727"/>
                  </a:ext>
                </a:extLst>
              </a:tr>
              <a:tr h="397304">
                <a:tc>
                  <a:txBody>
                    <a:bodyPr/>
                    <a:lstStyle/>
                    <a:p>
                      <a:pPr algn="just" rtl="0" fontAlgn="base"/>
                      <a:r>
                        <a:rPr lang="nb-NO" sz="1600" b="0" i="0">
                          <a:effectLst/>
                          <a:latin typeface="+mn-lt"/>
                        </a:rPr>
                        <a:t>Andre forhold</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13191197"/>
                  </a:ext>
                </a:extLst>
              </a:tr>
              <a:tr h="397304">
                <a:tc>
                  <a:txBody>
                    <a:bodyPr/>
                    <a:lstStyle/>
                    <a:p>
                      <a:pPr algn="just" rtl="0" fontAlgn="base"/>
                      <a:r>
                        <a:rPr lang="nb-NO" sz="1600" b="1" i="0">
                          <a:effectLst/>
                          <a:latin typeface="+mn-lt"/>
                        </a:rPr>
                        <a:t>Smittevern</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818271573"/>
                  </a:ext>
                </a:extLst>
              </a:tr>
              <a:tr h="397304">
                <a:tc>
                  <a:txBody>
                    <a:bodyPr/>
                    <a:lstStyle/>
                    <a:p>
                      <a:pPr algn="just" rtl="0" fontAlgn="base"/>
                      <a:r>
                        <a:rPr lang="nb-NO" sz="1600" b="0" i="0">
                          <a:effectLst/>
                          <a:latin typeface="+mn-lt"/>
                        </a:rPr>
                        <a:t>Smittesluse</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12180845"/>
                  </a:ext>
                </a:extLst>
              </a:tr>
              <a:tr h="397304">
                <a:tc>
                  <a:txBody>
                    <a:bodyPr/>
                    <a:lstStyle/>
                    <a:p>
                      <a:pPr algn="just" rtl="0" fontAlgn="base"/>
                      <a:r>
                        <a:rPr lang="nb-NO" sz="1600" b="0" i="0">
                          <a:effectLst/>
                          <a:latin typeface="+mn-lt"/>
                        </a:rPr>
                        <a:t>Utlastingsforhold</a:t>
                      </a:r>
                    </a:p>
                  </a:txBody>
                  <a:tcPr marL="121920" marR="121920" marT="60960" marB="60960">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27D"/>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46767563"/>
                  </a:ext>
                </a:extLst>
              </a:tr>
            </a:tbl>
          </a:graphicData>
        </a:graphic>
      </p:graphicFrame>
    </p:spTree>
    <p:extLst>
      <p:ext uri="{BB962C8B-B14F-4D97-AF65-F5344CB8AC3E}">
        <p14:creationId xmlns:p14="http://schemas.microsoft.com/office/powerpoint/2010/main" val="29917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2B0BCDA8-11A0-4532-9C2A-9B4809AE8FC3}"/>
              </a:ext>
            </a:extLst>
          </p:cNvPr>
          <p:cNvSpPr txBox="1"/>
          <p:nvPr/>
        </p:nvSpPr>
        <p:spPr>
          <a:xfrm>
            <a:off x="6591361" y="1822436"/>
            <a:ext cx="5007007" cy="2954655"/>
          </a:xfrm>
          <a:prstGeom prst="rect">
            <a:avLst/>
          </a:prstGeom>
          <a:noFill/>
        </p:spPr>
        <p:txBody>
          <a:bodyPr wrap="square" rtlCol="0">
            <a:spAutoFit/>
          </a:bodyPr>
          <a:lstStyle/>
          <a:p>
            <a:pPr defTabSz="609585">
              <a:defRPr/>
            </a:pPr>
            <a:r>
              <a:rPr lang="nb-NO" sz="2400">
                <a:solidFill>
                  <a:srgbClr val="000000"/>
                </a:solidFill>
                <a:latin typeface="Calibri" panose="020F0502020204030204" pitchFamily="34" charset="0"/>
                <a:ea typeface="Calibri" panose="020F0502020204030204" pitchFamily="34" charset="0"/>
                <a:cs typeface="Calibri" panose="020F0502020204030204" pitchFamily="34" charset="0"/>
              </a:rPr>
              <a:t>Dette spørsmålet er tatt inn for å kunne avdekke forhold som ikke er </a:t>
            </a:r>
            <a:r>
              <a:rPr lang="nb-NO" sz="2400">
                <a:solidFill>
                  <a:srgbClr val="000000"/>
                </a:solidFill>
                <a:latin typeface="Calibri" panose="020F0502020204030204" pitchFamily="34" charset="0"/>
                <a:ea typeface="Calibri" panose="020F0502020204030204" pitchFamily="34" charset="0"/>
                <a:cs typeface="Times New Roman" panose="02020603050405020304" pitchFamily="18" charset="0"/>
              </a:rPr>
              <a:t>avdekket under andre spørsmål</a:t>
            </a:r>
            <a:r>
              <a:rPr lang="nb-NO" sz="2400">
                <a:solidFill>
                  <a:srgbClr val="000000"/>
                </a:solidFill>
                <a:latin typeface="Calibri" panose="020F0502020204030204" pitchFamily="34" charset="0"/>
                <a:ea typeface="Calibri" panose="020F0502020204030204" pitchFamily="34" charset="0"/>
                <a:cs typeface="Calibri" panose="020F0502020204030204" pitchFamily="34" charset="0"/>
              </a:rPr>
              <a:t>. Et eksempel kan være andre forhold ved miljøet til dyra, for eksempel dårlig luftkvalitet, ugunstig temperatur, lyssetting og støy.</a:t>
            </a:r>
            <a:endParaRPr lang="nb-NO"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defRPr/>
            </a:pPr>
            <a:r>
              <a:rPr lang="nb-NO">
                <a:solidFill>
                  <a:srgbClr val="000000"/>
                </a:solidFill>
                <a:latin typeface="Calibri" panose="020F0502020204030204"/>
              </a:rPr>
              <a:t> </a:t>
            </a:r>
          </a:p>
        </p:txBody>
      </p:sp>
      <p:grpSp>
        <p:nvGrpSpPr>
          <p:cNvPr id="9" name="Gruppe 8" descr="P652#y1">
            <a:extLst>
              <a:ext uri="{FF2B5EF4-FFF2-40B4-BE49-F238E27FC236}">
                <a16:creationId xmlns:a16="http://schemas.microsoft.com/office/drawing/2014/main" id="{50422A45-B499-492D-BA10-B82230CCB5D7}"/>
              </a:ext>
            </a:extLst>
          </p:cNvPr>
          <p:cNvGrpSpPr>
            <a:grpSpLocks/>
          </p:cNvGrpSpPr>
          <p:nvPr/>
        </p:nvGrpSpPr>
        <p:grpSpPr>
          <a:xfrm>
            <a:off x="302564" y="2510368"/>
            <a:ext cx="5793437" cy="1837267"/>
            <a:chOff x="-1906" y="1"/>
            <a:chExt cx="5716901" cy="1380891"/>
          </a:xfrm>
        </p:grpSpPr>
        <p:sp>
          <p:nvSpPr>
            <p:cNvPr id="10" name="Tekstboks 2">
              <a:extLst>
                <a:ext uri="{FF2B5EF4-FFF2-40B4-BE49-F238E27FC236}">
                  <a16:creationId xmlns:a16="http://schemas.microsoft.com/office/drawing/2014/main" id="{EBEF7902-A782-4C4C-B6B4-FBF6973E4D6F}"/>
                </a:ext>
              </a:extLst>
            </p:cNvPr>
            <p:cNvSpPr txBox="1">
              <a:spLocks noChangeArrowheads="1"/>
            </p:cNvSpPr>
            <p:nvPr/>
          </p:nvSpPr>
          <p:spPr bwMode="auto">
            <a:xfrm>
              <a:off x="0" y="1"/>
              <a:ext cx="5714995" cy="551526"/>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Nei</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AD35BAFE-45AA-4E78-96B8-273C911502AE}"/>
                </a:ext>
              </a:extLst>
            </p:cNvPr>
            <p:cNvSpPr txBox="1">
              <a:spLocks noChangeArrowheads="1"/>
            </p:cNvSpPr>
            <p:nvPr/>
          </p:nvSpPr>
          <p:spPr bwMode="auto">
            <a:xfrm>
              <a:off x="-1906" y="355547"/>
              <a:ext cx="5716266" cy="523771"/>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er identifisert andre forhold som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boks 2">
              <a:extLst>
                <a:ext uri="{FF2B5EF4-FFF2-40B4-BE49-F238E27FC236}">
                  <a16:creationId xmlns:a16="http://schemas.microsoft.com/office/drawing/2014/main" id="{7CC4BF60-1B6A-4C7B-9AA2-57899A840A5F}"/>
                </a:ext>
              </a:extLst>
            </p:cNvPr>
            <p:cNvSpPr txBox="1">
              <a:spLocks noChangeArrowheads="1"/>
            </p:cNvSpPr>
            <p:nvPr/>
          </p:nvSpPr>
          <p:spPr bwMode="auto">
            <a:xfrm>
              <a:off x="-1906" y="879318"/>
              <a:ext cx="5716266" cy="501574"/>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Det identifisert andre uakseptable forhold</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Tittel 4">
            <a:extLst>
              <a:ext uri="{FF2B5EF4-FFF2-40B4-BE49-F238E27FC236}">
                <a16:creationId xmlns:a16="http://schemas.microsoft.com/office/drawing/2014/main" id="{9DFA3135-A5A9-4129-8F66-140D5A312D1E}"/>
              </a:ext>
            </a:extLst>
          </p:cNvPr>
          <p:cNvSpPr>
            <a:spLocks noGrp="1"/>
          </p:cNvSpPr>
          <p:nvPr>
            <p:ph type="title"/>
          </p:nvPr>
        </p:nvSpPr>
        <p:spPr/>
        <p:txBody>
          <a:bodyPr>
            <a:normAutofit/>
          </a:bodyPr>
          <a:lstStyle/>
          <a:p>
            <a:r>
              <a:rPr lang="nb-NO"/>
              <a:t>Er det identifisert andre forhold som påvirker </a:t>
            </a:r>
            <a:br>
              <a:rPr lang="nb-NO"/>
            </a:br>
            <a:r>
              <a:rPr lang="nb-NO"/>
              <a:t>dyrevelferden negativt?</a:t>
            </a:r>
          </a:p>
        </p:txBody>
      </p:sp>
    </p:spTree>
    <p:extLst>
      <p:ext uri="{BB962C8B-B14F-4D97-AF65-F5344CB8AC3E}">
        <p14:creationId xmlns:p14="http://schemas.microsoft.com/office/powerpoint/2010/main" val="138159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C99F22-CA74-43EE-89BE-53A139040D2B}"/>
              </a:ext>
            </a:extLst>
          </p:cNvPr>
          <p:cNvSpPr>
            <a:spLocks noGrp="1"/>
          </p:cNvSpPr>
          <p:nvPr>
            <p:ph type="title"/>
          </p:nvPr>
        </p:nvSpPr>
        <p:spPr>
          <a:xfrm>
            <a:off x="292356" y="274637"/>
            <a:ext cx="11607288" cy="994123"/>
          </a:xfrm>
        </p:spPr>
        <p:txBody>
          <a:bodyPr vert="horz" lIns="91440" tIns="45720" rIns="91440" bIns="45720" rtlCol="0" anchor="b" anchorCtr="0">
            <a:normAutofit/>
          </a:bodyPr>
          <a:lstStyle/>
          <a:p>
            <a:r>
              <a:rPr lang="en-US" sz="3600" dirty="0" err="1">
                <a:solidFill>
                  <a:schemeClr val="tx1"/>
                </a:solidFill>
              </a:rPr>
              <a:t>Smittevern</a:t>
            </a:r>
            <a:endParaRPr lang="en-US" sz="3600" dirty="0">
              <a:solidFill>
                <a:schemeClr val="tx1"/>
              </a:solidFill>
            </a:endParaRPr>
          </a:p>
        </p:txBody>
      </p:sp>
      <p:pic>
        <p:nvPicPr>
          <p:cNvPr id="5" name="Plassholder for innhold 4" descr="Et bilde som inneholder tekst&#10;&#10;Automatisk generert beskrivelse">
            <a:extLst>
              <a:ext uri="{FF2B5EF4-FFF2-40B4-BE49-F238E27FC236}">
                <a16:creationId xmlns:a16="http://schemas.microsoft.com/office/drawing/2014/main" id="{C9CA3A2A-F7C8-400D-9DC0-D327D9ED64CE}"/>
              </a:ext>
            </a:extLst>
          </p:cNvPr>
          <p:cNvPicPr>
            <a:picLocks noGrp="1" noChangeAspect="1"/>
          </p:cNvPicPr>
          <p:nvPr>
            <p:ph idx="1"/>
          </p:nvPr>
        </p:nvPicPr>
        <p:blipFill>
          <a:blip r:embed="rId3"/>
          <a:stretch>
            <a:fillRect/>
          </a:stretch>
        </p:blipFill>
        <p:spPr>
          <a:xfrm>
            <a:off x="6191253" y="1808564"/>
            <a:ext cx="5708649" cy="4064256"/>
          </a:xfrm>
          <a:prstGeom prst="rect">
            <a:avLst/>
          </a:prstGeom>
          <a:noFill/>
        </p:spPr>
      </p:pic>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2557" y="1887299"/>
            <a:ext cx="3642119" cy="3642119"/>
          </a:xfrm>
          <a:prstGeom prst="rect">
            <a:avLst/>
          </a:prstGeom>
        </p:spPr>
      </p:pic>
    </p:spTree>
    <p:extLst>
      <p:ext uri="{BB962C8B-B14F-4D97-AF65-F5344CB8AC3E}">
        <p14:creationId xmlns:p14="http://schemas.microsoft.com/office/powerpoint/2010/main" val="634416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3969A1D-1331-4641-BB5F-D036892D6EC8}"/>
              </a:ext>
            </a:extLst>
          </p:cNvPr>
          <p:cNvSpPr>
            <a:spLocks noGrp="1"/>
          </p:cNvSpPr>
          <p:nvPr>
            <p:ph type="title"/>
          </p:nvPr>
        </p:nvSpPr>
        <p:spPr>
          <a:xfrm>
            <a:off x="391568" y="385700"/>
            <a:ext cx="10515600" cy="830997"/>
          </a:xfrm>
        </p:spPr>
        <p:txBody>
          <a:bodyPr>
            <a:normAutofit/>
          </a:bodyPr>
          <a:lstStyle/>
          <a:p>
            <a:r>
              <a:rPr lang="nb-NO" sz="3733"/>
              <a:t>Er det funksjonell smittesluse for persontrafikk?</a:t>
            </a:r>
          </a:p>
        </p:txBody>
      </p:sp>
      <p:pic>
        <p:nvPicPr>
          <p:cNvPr id="3" name="Bilde 2">
            <a:extLst>
              <a:ext uri="{FF2B5EF4-FFF2-40B4-BE49-F238E27FC236}">
                <a16:creationId xmlns:a16="http://schemas.microsoft.com/office/drawing/2014/main" id="{E86D25BB-2322-443A-B87D-556032787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80989" y="1991151"/>
            <a:ext cx="4432350" cy="3324264"/>
          </a:xfrm>
          <a:prstGeom prst="rect">
            <a:avLst/>
          </a:prstGeom>
        </p:spPr>
      </p:pic>
      <p:sp>
        <p:nvSpPr>
          <p:cNvPr id="4" name="Rectangle 9">
            <a:extLst>
              <a:ext uri="{FF2B5EF4-FFF2-40B4-BE49-F238E27FC236}">
                <a16:creationId xmlns:a16="http://schemas.microsoft.com/office/drawing/2014/main" id="{90B0667C-B928-45B2-B927-257773D162C2}"/>
              </a:ext>
            </a:extLst>
          </p:cNvPr>
          <p:cNvSpPr>
            <a:spLocks noChangeArrowheads="1"/>
          </p:cNvSpPr>
          <p:nvPr/>
        </p:nvSpPr>
        <p:spPr bwMode="auto">
          <a:xfrm>
            <a:off x="152401" y="194106"/>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sz="800">
              <a:solidFill>
                <a:srgbClr val="000000"/>
              </a:solidFill>
              <a:latin typeface="Calibri" panose="020F0502020204030204"/>
            </a:endParaRPr>
          </a:p>
          <a:p>
            <a:pPr defTabSz="914354" eaLnBrk="0" fontAlgn="base" hangingPunct="0">
              <a:spcBef>
                <a:spcPct val="0"/>
              </a:spcBef>
              <a:spcAft>
                <a:spcPct val="0"/>
              </a:spcAft>
              <a:defRPr/>
            </a:pPr>
            <a:endParaRPr lang="nb-NO" altLang="nb-NO">
              <a:solidFill>
                <a:srgbClr val="000000"/>
              </a:solidFill>
              <a:latin typeface="Arial" panose="020B0604020202020204" pitchFamily="34" charset="0"/>
            </a:endParaRPr>
          </a:p>
        </p:txBody>
      </p:sp>
      <p:sp>
        <p:nvSpPr>
          <p:cNvPr id="2" name="Rectangle 4">
            <a:extLst>
              <a:ext uri="{FF2B5EF4-FFF2-40B4-BE49-F238E27FC236}">
                <a16:creationId xmlns:a16="http://schemas.microsoft.com/office/drawing/2014/main" id="{E99613A2-0986-439E-9BBA-7F17AECC11ED}"/>
              </a:ext>
            </a:extLst>
          </p:cNvPr>
          <p:cNvSpPr>
            <a:spLocks noChangeArrowheads="1"/>
          </p:cNvSpPr>
          <p:nvPr/>
        </p:nvSpPr>
        <p:spPr bwMode="auto">
          <a:xfrm>
            <a:off x="71024" y="-39243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a:defRPr/>
            </a:pPr>
            <a:endParaRPr lang="nb-NO">
              <a:solidFill>
                <a:srgbClr val="000000"/>
              </a:solidFill>
              <a:latin typeface="Calibri" panose="020F0502020204030204"/>
            </a:endParaRPr>
          </a:p>
        </p:txBody>
      </p:sp>
      <p:sp>
        <p:nvSpPr>
          <p:cNvPr id="16" name="Rectangle 7">
            <a:extLst>
              <a:ext uri="{FF2B5EF4-FFF2-40B4-BE49-F238E27FC236}">
                <a16:creationId xmlns:a16="http://schemas.microsoft.com/office/drawing/2014/main" id="{35982544-BF06-4E93-A263-AC9A9E92EF1F}"/>
              </a:ext>
            </a:extLst>
          </p:cNvPr>
          <p:cNvSpPr>
            <a:spLocks noChangeArrowheads="1"/>
          </p:cNvSpPr>
          <p:nvPr/>
        </p:nvSpPr>
        <p:spPr bwMode="auto">
          <a:xfrm>
            <a:off x="71024" y="-3834283"/>
            <a:ext cx="36309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r>
              <a:rPr lang="nb-NO" altLang="nb-NO" sz="1400" i="1">
                <a:solidFill>
                  <a:srgbClr val="2F5496"/>
                </a:solidFill>
                <a:latin typeface="Calibri" panose="020F0502020204030204" pitchFamily="34" charset="0"/>
                <a:ea typeface="MS Gothic" panose="020B0609070205080204" pitchFamily="49" charset="-128"/>
                <a:cs typeface="Arial" panose="020B0604020202020204" pitchFamily="34" charset="0"/>
              </a:rPr>
              <a:t>Er det funksjonell smittesluse for persontrafikk?</a:t>
            </a:r>
            <a:endParaRPr lang="nb-NO" altLang="nb-NO">
              <a:solidFill>
                <a:srgbClr val="000000"/>
              </a:solidFill>
              <a:latin typeface="Arial" panose="020B0604020202020204" pitchFamily="34" charset="0"/>
            </a:endParaRPr>
          </a:p>
        </p:txBody>
      </p:sp>
      <p:sp>
        <p:nvSpPr>
          <p:cNvPr id="18" name="Plassholder for innhold 17">
            <a:extLst>
              <a:ext uri="{FF2B5EF4-FFF2-40B4-BE49-F238E27FC236}">
                <a16:creationId xmlns:a16="http://schemas.microsoft.com/office/drawing/2014/main" id="{2A2E9632-DCB9-4FA9-807B-C92E011D0F90}"/>
              </a:ext>
            </a:extLst>
          </p:cNvPr>
          <p:cNvSpPr>
            <a:spLocks noGrp="1"/>
          </p:cNvSpPr>
          <p:nvPr>
            <p:ph idx="1"/>
          </p:nvPr>
        </p:nvSpPr>
        <p:spPr>
          <a:xfrm>
            <a:off x="838202" y="2785323"/>
            <a:ext cx="3475183" cy="3391640"/>
          </a:xfrm>
        </p:spPr>
        <p:txBody>
          <a:bodyPr>
            <a:normAutofit/>
          </a:bodyPr>
          <a:lstStyle/>
          <a:p>
            <a:endParaRPr lang="nb-NO"/>
          </a:p>
          <a:p>
            <a:endParaRPr lang="nb-NO"/>
          </a:p>
          <a:p>
            <a:pPr marL="0" indent="0">
              <a:buNone/>
            </a:pPr>
            <a:endParaRPr lang="nb-NO"/>
          </a:p>
          <a:p>
            <a:endParaRPr lang="nb-NO"/>
          </a:p>
          <a:p>
            <a:pPr marL="0" indent="0">
              <a:buNone/>
            </a:pPr>
            <a:endParaRPr lang="nb-NO"/>
          </a:p>
          <a:p>
            <a:pPr marL="0" indent="0">
              <a:buNone/>
            </a:pPr>
            <a:endParaRPr lang="nb-NO"/>
          </a:p>
        </p:txBody>
      </p:sp>
      <p:pic>
        <p:nvPicPr>
          <p:cNvPr id="7" name="Bilde 6">
            <a:extLst>
              <a:ext uri="{FF2B5EF4-FFF2-40B4-BE49-F238E27FC236}">
                <a16:creationId xmlns:a16="http://schemas.microsoft.com/office/drawing/2014/main" id="{78EA6A44-9BF4-1C38-EACC-C657D76CB903}"/>
              </a:ext>
            </a:extLst>
          </p:cNvPr>
          <p:cNvPicPr>
            <a:picLocks noChangeAspect="1"/>
          </p:cNvPicPr>
          <p:nvPr/>
        </p:nvPicPr>
        <p:blipFill>
          <a:blip r:embed="rId4"/>
          <a:stretch>
            <a:fillRect/>
          </a:stretch>
        </p:blipFill>
        <p:spPr>
          <a:xfrm>
            <a:off x="534573" y="1926993"/>
            <a:ext cx="6098501" cy="3942465"/>
          </a:xfrm>
          <a:prstGeom prst="rect">
            <a:avLst/>
          </a:prstGeom>
        </p:spPr>
      </p:pic>
    </p:spTree>
    <p:extLst>
      <p:ext uri="{BB962C8B-B14F-4D97-AF65-F5344CB8AC3E}">
        <p14:creationId xmlns:p14="http://schemas.microsoft.com/office/powerpoint/2010/main" val="2825922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6A66849-2BF0-42CE-B849-CAB099A89FEB}"/>
              </a:ext>
            </a:extLst>
          </p:cNvPr>
          <p:cNvSpPr>
            <a:spLocks noGrp="1"/>
          </p:cNvSpPr>
          <p:nvPr>
            <p:ph type="title"/>
          </p:nvPr>
        </p:nvSpPr>
        <p:spPr>
          <a:xfrm>
            <a:off x="360579" y="540740"/>
            <a:ext cx="11607288" cy="994123"/>
          </a:xfrm>
        </p:spPr>
        <p:txBody>
          <a:bodyPr>
            <a:noAutofit/>
          </a:bodyPr>
          <a:lstStyle/>
          <a:p>
            <a:r>
              <a:rPr lang="nb-NO" sz="3733"/>
              <a:t>Er det tilfredsstillende smittevern ved inn- og utlasting </a:t>
            </a:r>
            <a:br>
              <a:rPr lang="nb-NO" sz="3733"/>
            </a:br>
            <a:r>
              <a:rPr lang="nb-NO" sz="3733"/>
              <a:t>av dyr?</a:t>
            </a:r>
            <a:endParaRPr lang="nb-NO"/>
          </a:p>
        </p:txBody>
      </p:sp>
      <p:sp>
        <p:nvSpPr>
          <p:cNvPr id="4" name="Plassholder for innhold 3">
            <a:extLst>
              <a:ext uri="{FF2B5EF4-FFF2-40B4-BE49-F238E27FC236}">
                <a16:creationId xmlns:a16="http://schemas.microsoft.com/office/drawing/2014/main" id="{5A93C043-AF66-4E4F-B6DE-DD030BE45332}"/>
              </a:ext>
            </a:extLst>
          </p:cNvPr>
          <p:cNvSpPr>
            <a:spLocks noGrp="1"/>
          </p:cNvSpPr>
          <p:nvPr>
            <p:ph idx="1"/>
          </p:nvPr>
        </p:nvSpPr>
        <p:spPr/>
        <p:txBody>
          <a:bodyPr/>
          <a:lstStyle/>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endParaRPr lang="nb-NO"/>
          </a:p>
        </p:txBody>
      </p:sp>
      <p:sp>
        <p:nvSpPr>
          <p:cNvPr id="9" name="Rectangle 9">
            <a:extLst>
              <a:ext uri="{FF2B5EF4-FFF2-40B4-BE49-F238E27FC236}">
                <a16:creationId xmlns:a16="http://schemas.microsoft.com/office/drawing/2014/main" id="{938BB16D-B48E-45FD-BFC3-6B0C1D85EEF3}"/>
              </a:ext>
            </a:extLst>
          </p:cNvPr>
          <p:cNvSpPr>
            <a:spLocks noChangeArrowheads="1"/>
          </p:cNvSpPr>
          <p:nvPr/>
        </p:nvSpPr>
        <p:spPr bwMode="auto">
          <a:xfrm>
            <a:off x="152401" y="194106"/>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sz="800">
              <a:solidFill>
                <a:srgbClr val="000000"/>
              </a:solidFill>
              <a:latin typeface="Calibri" panose="020F0502020204030204"/>
            </a:endParaRPr>
          </a:p>
          <a:p>
            <a:pPr defTabSz="914354" eaLnBrk="0" fontAlgn="base" hangingPunct="0">
              <a:spcBef>
                <a:spcPct val="0"/>
              </a:spcBef>
              <a:spcAft>
                <a:spcPct val="0"/>
              </a:spcAft>
              <a:defRPr/>
            </a:pPr>
            <a:endParaRPr lang="nb-NO" altLang="nb-NO">
              <a:solidFill>
                <a:srgbClr val="000000"/>
              </a:solidFill>
              <a:latin typeface="Arial" panose="020B0604020202020204" pitchFamily="34" charset="0"/>
            </a:endParaRPr>
          </a:p>
        </p:txBody>
      </p:sp>
      <p:sp>
        <p:nvSpPr>
          <p:cNvPr id="11" name="Rectangle 11">
            <a:extLst>
              <a:ext uri="{FF2B5EF4-FFF2-40B4-BE49-F238E27FC236}">
                <a16:creationId xmlns:a16="http://schemas.microsoft.com/office/drawing/2014/main" id="{C83B1826-E4EB-4E61-840C-7BB5F4655879}"/>
              </a:ext>
            </a:extLst>
          </p:cNvPr>
          <p:cNvSpPr>
            <a:spLocks noChangeArrowheads="1"/>
          </p:cNvSpPr>
          <p:nvPr/>
        </p:nvSpPr>
        <p:spPr bwMode="auto">
          <a:xfrm>
            <a:off x="152403" y="508231"/>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r>
              <a:rPr lang="nb-NO" altLang="nb-NO" sz="8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nb-NO" altLang="nb-NO">
              <a:solidFill>
                <a:srgbClr val="000000"/>
              </a:solidFill>
              <a:latin typeface="Arial" panose="020B0604020202020204" pitchFamily="34" charset="0"/>
            </a:endParaRPr>
          </a:p>
        </p:txBody>
      </p:sp>
      <p:pic>
        <p:nvPicPr>
          <p:cNvPr id="7" name="Bilde 6">
            <a:extLst>
              <a:ext uri="{FF2B5EF4-FFF2-40B4-BE49-F238E27FC236}">
                <a16:creationId xmlns:a16="http://schemas.microsoft.com/office/drawing/2014/main" id="{807E9285-78A5-4A86-8C0D-CE91C73C7D14}"/>
              </a:ext>
            </a:extLst>
          </p:cNvPr>
          <p:cNvPicPr>
            <a:picLocks noChangeAspect="1"/>
          </p:cNvPicPr>
          <p:nvPr/>
        </p:nvPicPr>
        <p:blipFill>
          <a:blip r:embed="rId3"/>
          <a:stretch>
            <a:fillRect/>
          </a:stretch>
        </p:blipFill>
        <p:spPr>
          <a:xfrm>
            <a:off x="7124329" y="1822893"/>
            <a:ext cx="4775315" cy="3814352"/>
          </a:xfrm>
          <a:prstGeom prst="rect">
            <a:avLst/>
          </a:prstGeom>
        </p:spPr>
      </p:pic>
      <p:pic>
        <p:nvPicPr>
          <p:cNvPr id="5" name="Bilde 4">
            <a:extLst>
              <a:ext uri="{FF2B5EF4-FFF2-40B4-BE49-F238E27FC236}">
                <a16:creationId xmlns:a16="http://schemas.microsoft.com/office/drawing/2014/main" id="{42707ADC-A2D3-9559-F57C-AD51E0FEC8E9}"/>
              </a:ext>
            </a:extLst>
          </p:cNvPr>
          <p:cNvPicPr>
            <a:picLocks noChangeAspect="1"/>
          </p:cNvPicPr>
          <p:nvPr/>
        </p:nvPicPr>
        <p:blipFill>
          <a:blip r:embed="rId4"/>
          <a:stretch>
            <a:fillRect/>
          </a:stretch>
        </p:blipFill>
        <p:spPr>
          <a:xfrm>
            <a:off x="359511" y="2066282"/>
            <a:ext cx="5991862" cy="2468647"/>
          </a:xfrm>
          <a:prstGeom prst="rect">
            <a:avLst/>
          </a:prstGeom>
        </p:spPr>
      </p:pic>
    </p:spTree>
    <p:extLst>
      <p:ext uri="{BB962C8B-B14F-4D97-AF65-F5344CB8AC3E}">
        <p14:creationId xmlns:p14="http://schemas.microsoft.com/office/powerpoint/2010/main" val="3907036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9559BE-656F-43BB-ADCA-6B3C811E63EF}"/>
              </a:ext>
            </a:extLst>
          </p:cNvPr>
          <p:cNvSpPr>
            <a:spLocks noGrp="1"/>
          </p:cNvSpPr>
          <p:nvPr>
            <p:ph type="title"/>
          </p:nvPr>
        </p:nvSpPr>
        <p:spPr>
          <a:xfrm>
            <a:off x="838200" y="365125"/>
            <a:ext cx="10515600" cy="1325563"/>
          </a:xfrm>
        </p:spPr>
        <p:txBody>
          <a:bodyPr anchor="ctr">
            <a:normAutofit/>
          </a:bodyPr>
          <a:lstStyle/>
          <a:p>
            <a:r>
              <a:rPr lang="nb-NO"/>
              <a:t>Ønsker tilbakemeldinger</a:t>
            </a:r>
          </a:p>
        </p:txBody>
      </p:sp>
      <p:sp>
        <p:nvSpPr>
          <p:cNvPr id="3" name="Plassholder for innhold 2">
            <a:extLst>
              <a:ext uri="{FF2B5EF4-FFF2-40B4-BE49-F238E27FC236}">
                <a16:creationId xmlns:a16="http://schemas.microsoft.com/office/drawing/2014/main" id="{EB3E0437-2CFB-4D29-9C5B-E68B388F4BE8}"/>
              </a:ext>
            </a:extLst>
          </p:cNvPr>
          <p:cNvSpPr>
            <a:spLocks noGrp="1"/>
          </p:cNvSpPr>
          <p:nvPr>
            <p:ph sz="half" idx="1"/>
          </p:nvPr>
        </p:nvSpPr>
        <p:spPr>
          <a:xfrm>
            <a:off x="838200" y="1825625"/>
            <a:ext cx="5181600" cy="4351338"/>
          </a:xfrm>
        </p:spPr>
        <p:txBody>
          <a:bodyPr vert="horz" lIns="121920" tIns="60960" rIns="121920" bIns="60960" rtlCol="0">
            <a:normAutofit/>
          </a:bodyPr>
          <a:lstStyle/>
          <a:p>
            <a:pPr marL="215895" indent="-215895"/>
            <a:r>
              <a:rPr lang="nb-NO" sz="2400"/>
              <a:t>Programmet vil evalueres og forbedres fortløpende</a:t>
            </a:r>
          </a:p>
          <a:p>
            <a:pPr marL="215895" indent="-215895"/>
            <a:r>
              <a:rPr lang="nb-NO" sz="2400"/>
              <a:t>Tilbakemeldinger på innholdet i programmet kan sendes til brukerstøtte i Animalia på </a:t>
            </a:r>
            <a:r>
              <a:rPr lang="nb-NO" sz="2400">
                <a:hlinkClick r:id="rId3"/>
              </a:rPr>
              <a:t>vpstorfe@animalia.no</a:t>
            </a:r>
            <a:endParaRPr lang="nb-NO" sz="2400"/>
          </a:p>
          <a:p>
            <a:pPr marL="215895" indent="-215895"/>
            <a:endParaRPr lang="nb-NO" sz="2400"/>
          </a:p>
          <a:p>
            <a:pPr marL="215895" indent="-215895"/>
            <a:r>
              <a:rPr lang="nb-NO" sz="2400"/>
              <a:t>Mer info, inkludert besøksveileder: </a:t>
            </a:r>
            <a:r>
              <a:rPr lang="nb-NO" sz="2400">
                <a:hlinkClick r:id="rId4"/>
              </a:rPr>
              <a:t>https://www.animalia.no/no/Dyr/storfe/dyrevelferdsprogram-for-storfe/</a:t>
            </a:r>
            <a:r>
              <a:rPr lang="nb-NO" sz="2400"/>
              <a:t> </a:t>
            </a:r>
          </a:p>
          <a:p>
            <a:pPr marL="0" indent="0">
              <a:buNone/>
            </a:pPr>
            <a:endParaRPr lang="nb-NO" sz="2400"/>
          </a:p>
        </p:txBody>
      </p:sp>
      <p:pic>
        <p:nvPicPr>
          <p:cNvPr id="6" name="Plassholder for innhold 5">
            <a:extLst>
              <a:ext uri="{FF2B5EF4-FFF2-40B4-BE49-F238E27FC236}">
                <a16:creationId xmlns:a16="http://schemas.microsoft.com/office/drawing/2014/main" id="{454F0EFF-D891-261C-D8B5-EF5C5A2B183F}"/>
              </a:ext>
            </a:extLst>
          </p:cNvPr>
          <p:cNvPicPr>
            <a:picLocks noGrp="1" noChangeAspect="1"/>
          </p:cNvPicPr>
          <p:nvPr>
            <p:ph sz="half" idx="2"/>
          </p:nvPr>
        </p:nvPicPr>
        <p:blipFill>
          <a:blip r:embed="rId5"/>
          <a:stretch>
            <a:fillRect/>
          </a:stretch>
        </p:blipFill>
        <p:spPr>
          <a:xfrm>
            <a:off x="6172200" y="2045240"/>
            <a:ext cx="5181600" cy="3912108"/>
          </a:xfrm>
          <a:prstGeom prst="rect">
            <a:avLst/>
          </a:prstGeom>
          <a:noFill/>
        </p:spPr>
      </p:pic>
    </p:spTree>
    <p:extLst>
      <p:ext uri="{BB962C8B-B14F-4D97-AF65-F5344CB8AC3E}">
        <p14:creationId xmlns:p14="http://schemas.microsoft.com/office/powerpoint/2010/main" val="18051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8253" y="2200911"/>
            <a:ext cx="3462387" cy="3462387"/>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lassholder for bilde 6">
            <a:extLst>
              <a:ext uri="{FF2B5EF4-FFF2-40B4-BE49-F238E27FC236}">
                <a16:creationId xmlns:a16="http://schemas.microsoft.com/office/drawing/2014/main" id="{7DFBD3BB-C49F-42F0-BA9C-DEC33DA3D7DD}"/>
              </a:ext>
            </a:extLst>
          </p:cNvPr>
          <p:cNvPicPr>
            <a:picLocks noGrp="1" noChangeAspect="1"/>
          </p:cNvPicPr>
          <p:nvPr>
            <p:ph idx="1"/>
          </p:nvPr>
        </p:nvPicPr>
        <p:blipFill rotWithShape="1">
          <a:blip r:embed="rId5"/>
          <a:srcRect t="7546" b="4810"/>
          <a:stretch/>
        </p:blipFill>
        <p:spPr>
          <a:xfrm rot="5400000">
            <a:off x="7929835" y="2844598"/>
            <a:ext cx="3080676" cy="2025020"/>
          </a:xfrm>
          <a:prstGeom prst="rect">
            <a:avLst/>
          </a:prstGeom>
        </p:spPr>
      </p:pic>
      <p:sp>
        <p:nvSpPr>
          <p:cNvPr id="8" name="Tittel 7">
            <a:extLst>
              <a:ext uri="{FF2B5EF4-FFF2-40B4-BE49-F238E27FC236}">
                <a16:creationId xmlns:a16="http://schemas.microsoft.com/office/drawing/2014/main" id="{43EB089C-C681-4420-B770-8B3558281C4D}"/>
              </a:ext>
            </a:extLst>
          </p:cNvPr>
          <p:cNvSpPr>
            <a:spLocks noGrp="1"/>
          </p:cNvSpPr>
          <p:nvPr>
            <p:ph type="title"/>
          </p:nvPr>
        </p:nvSpPr>
        <p:spPr/>
        <p:txBody>
          <a:bodyPr/>
          <a:lstStyle/>
          <a:p>
            <a:r>
              <a:rPr lang="nb-NO"/>
              <a:t>Adferd og oppstalling</a:t>
            </a:r>
          </a:p>
        </p:txBody>
      </p:sp>
    </p:spTree>
    <p:extLst>
      <p:ext uri="{BB962C8B-B14F-4D97-AF65-F5344CB8AC3E}">
        <p14:creationId xmlns:p14="http://schemas.microsoft.com/office/powerpoint/2010/main" val="197918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AAF240-BFF7-4D94-8241-243063C8DAA9}"/>
              </a:ext>
            </a:extLst>
          </p:cNvPr>
          <p:cNvSpPr>
            <a:spLocks noGrp="1"/>
          </p:cNvSpPr>
          <p:nvPr>
            <p:ph type="title"/>
          </p:nvPr>
        </p:nvSpPr>
        <p:spPr/>
        <p:txBody>
          <a:bodyPr>
            <a:normAutofit/>
          </a:bodyPr>
          <a:lstStyle/>
          <a:p>
            <a:r>
              <a:rPr lang="nb-NO"/>
              <a:t>Er dyra jevnt over tillitsfulle og oppsøkende?  </a:t>
            </a:r>
          </a:p>
        </p:txBody>
      </p:sp>
      <p:sp>
        <p:nvSpPr>
          <p:cNvPr id="3" name="Plassholder for innhold 2">
            <a:extLst>
              <a:ext uri="{FF2B5EF4-FFF2-40B4-BE49-F238E27FC236}">
                <a16:creationId xmlns:a16="http://schemas.microsoft.com/office/drawing/2014/main" id="{FDFAE95D-103E-40F7-9095-44CF0132B63D}"/>
              </a:ext>
            </a:extLst>
          </p:cNvPr>
          <p:cNvSpPr>
            <a:spLocks noGrp="1"/>
          </p:cNvSpPr>
          <p:nvPr>
            <p:ph idx="1"/>
          </p:nvPr>
        </p:nvSpPr>
        <p:spPr/>
        <p:txBody>
          <a:bodyPr>
            <a:normAutofit/>
          </a:bodyPr>
          <a:lstStyle/>
          <a:p>
            <a:endParaRPr lang="nb-NO"/>
          </a:p>
          <a:p>
            <a:pPr marL="0" indent="0">
              <a:buNone/>
            </a:pPr>
            <a:endParaRPr lang="nb-NO"/>
          </a:p>
          <a:p>
            <a:pPr marL="0" indent="0">
              <a:buNone/>
            </a:pPr>
            <a:endParaRPr lang="nb-NO"/>
          </a:p>
          <a:p>
            <a:pPr marL="0" indent="0">
              <a:buNone/>
            </a:pPr>
            <a:endParaRPr lang="nb-NO"/>
          </a:p>
        </p:txBody>
      </p:sp>
      <p:pic>
        <p:nvPicPr>
          <p:cNvPr id="5" name="Bilde 4">
            <a:extLst>
              <a:ext uri="{FF2B5EF4-FFF2-40B4-BE49-F238E27FC236}">
                <a16:creationId xmlns:a16="http://schemas.microsoft.com/office/drawing/2014/main" id="{18653269-F348-4702-A970-A0CADCF65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80201" y="2195226"/>
            <a:ext cx="3185203" cy="2446004"/>
          </a:xfrm>
          <a:prstGeom prst="rect">
            <a:avLst/>
          </a:prstGeom>
        </p:spPr>
      </p:pic>
      <p:sp>
        <p:nvSpPr>
          <p:cNvPr id="10" name="Rectangle 9">
            <a:extLst>
              <a:ext uri="{FF2B5EF4-FFF2-40B4-BE49-F238E27FC236}">
                <a16:creationId xmlns:a16="http://schemas.microsoft.com/office/drawing/2014/main" id="{6DF490AE-5B4A-4EE0-A82D-657C6EC74C81}"/>
              </a:ext>
            </a:extLst>
          </p:cNvPr>
          <p:cNvSpPr>
            <a:spLocks noChangeArrowheads="1"/>
          </p:cNvSpPr>
          <p:nvPr/>
        </p:nvSpPr>
        <p:spPr bwMode="auto">
          <a:xfrm>
            <a:off x="152401" y="194106"/>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defRPr/>
            </a:pPr>
            <a:endPar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endParaRPr>
          </a:p>
          <a:p>
            <a:pPr defTabSz="914354" eaLnBrk="0" fontAlgn="base" hangingPunct="0">
              <a:spcBef>
                <a:spcPct val="0"/>
              </a:spcBef>
              <a:spcAft>
                <a:spcPct val="0"/>
              </a:spcAft>
              <a:defRPr/>
            </a:pPr>
            <a:br>
              <a:rPr lang="nb-NO" altLang="nb-NO" sz="1100">
                <a:solidFill>
                  <a:srgbClr val="000000"/>
                </a:solidFill>
                <a:latin typeface="Calibri" panose="020F0502020204030204" pitchFamily="34" charset="0"/>
                <a:ea typeface="Calibri" panose="020F0502020204030204" pitchFamily="34" charset="0"/>
                <a:cs typeface="Arial" panose="020B0604020202020204" pitchFamily="34" charset="0"/>
              </a:rPr>
            </a:br>
            <a:endParaRPr lang="nb-NO" altLang="nb-NO" sz="800">
              <a:solidFill>
                <a:srgbClr val="000000"/>
              </a:solidFill>
              <a:latin typeface="Calibri" panose="020F0502020204030204"/>
            </a:endParaRPr>
          </a:p>
          <a:p>
            <a:pPr defTabSz="914354" eaLnBrk="0" fontAlgn="base" hangingPunct="0">
              <a:spcBef>
                <a:spcPct val="0"/>
              </a:spcBef>
              <a:spcAft>
                <a:spcPct val="0"/>
              </a:spcAft>
              <a:defRPr/>
            </a:pPr>
            <a:endParaRPr lang="nb-NO" altLang="nb-NO">
              <a:solidFill>
                <a:srgbClr val="000000"/>
              </a:solidFill>
              <a:latin typeface="Arial" panose="020B0604020202020204" pitchFamily="34" charset="0"/>
            </a:endParaRPr>
          </a:p>
        </p:txBody>
      </p:sp>
      <p:pic>
        <p:nvPicPr>
          <p:cNvPr id="6" name="Bilde 5">
            <a:extLst>
              <a:ext uri="{FF2B5EF4-FFF2-40B4-BE49-F238E27FC236}">
                <a16:creationId xmlns:a16="http://schemas.microsoft.com/office/drawing/2014/main" id="{622AB5E2-D00E-D86D-E894-8EB23E6FE256}"/>
              </a:ext>
            </a:extLst>
          </p:cNvPr>
          <p:cNvPicPr>
            <a:picLocks noChangeAspect="1"/>
          </p:cNvPicPr>
          <p:nvPr/>
        </p:nvPicPr>
        <p:blipFill>
          <a:blip r:embed="rId4"/>
          <a:stretch>
            <a:fillRect/>
          </a:stretch>
        </p:blipFill>
        <p:spPr>
          <a:xfrm>
            <a:off x="337132" y="1936858"/>
            <a:ext cx="7665486" cy="2064436"/>
          </a:xfrm>
          <a:prstGeom prst="rect">
            <a:avLst/>
          </a:prstGeom>
        </p:spPr>
      </p:pic>
    </p:spTree>
    <p:extLst>
      <p:ext uri="{BB962C8B-B14F-4D97-AF65-F5344CB8AC3E}">
        <p14:creationId xmlns:p14="http://schemas.microsoft.com/office/powerpoint/2010/main" val="413655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ssholder for innhold 13">
            <a:extLst>
              <a:ext uri="{FF2B5EF4-FFF2-40B4-BE49-F238E27FC236}">
                <a16:creationId xmlns:a16="http://schemas.microsoft.com/office/drawing/2014/main" id="{938B86C6-E83B-46CA-83A6-4CA77594B54E}"/>
              </a:ext>
            </a:extLst>
          </p:cNvPr>
          <p:cNvPicPr>
            <a:picLocks noGrp="1" noChangeAspect="1"/>
          </p:cNvPicPr>
          <p:nvPr>
            <p:ph idx="4294967295"/>
          </p:nvPr>
        </p:nvPicPr>
        <p:blipFill>
          <a:blip r:embed="rId3"/>
          <a:stretch>
            <a:fillRect/>
          </a:stretch>
        </p:blipFill>
        <p:spPr>
          <a:xfrm>
            <a:off x="8663259" y="3813044"/>
            <a:ext cx="3236384" cy="2404533"/>
          </a:xfrm>
        </p:spPr>
      </p:pic>
      <p:pic>
        <p:nvPicPr>
          <p:cNvPr id="11" name="Bilde 10">
            <a:extLst>
              <a:ext uri="{FF2B5EF4-FFF2-40B4-BE49-F238E27FC236}">
                <a16:creationId xmlns:a16="http://schemas.microsoft.com/office/drawing/2014/main" id="{013331ED-257A-476D-8AA7-FB46DDE55AB7}"/>
              </a:ext>
            </a:extLst>
          </p:cNvPr>
          <p:cNvPicPr>
            <a:picLocks noChangeAspect="1"/>
          </p:cNvPicPr>
          <p:nvPr/>
        </p:nvPicPr>
        <p:blipFill>
          <a:blip r:embed="rId4"/>
          <a:stretch>
            <a:fillRect/>
          </a:stretch>
        </p:blipFill>
        <p:spPr>
          <a:xfrm>
            <a:off x="8669612" y="1268760"/>
            <a:ext cx="3230033" cy="2404533"/>
          </a:xfrm>
          <a:prstGeom prst="rect">
            <a:avLst/>
          </a:prstGeom>
        </p:spPr>
      </p:pic>
      <p:sp>
        <p:nvSpPr>
          <p:cNvPr id="2" name="Tittel 1">
            <a:extLst>
              <a:ext uri="{FF2B5EF4-FFF2-40B4-BE49-F238E27FC236}">
                <a16:creationId xmlns:a16="http://schemas.microsoft.com/office/drawing/2014/main" id="{6EFF6501-BCD2-49D2-8923-BE46393B4CBD}"/>
              </a:ext>
            </a:extLst>
          </p:cNvPr>
          <p:cNvSpPr>
            <a:spLocks noGrp="1"/>
          </p:cNvSpPr>
          <p:nvPr>
            <p:ph type="title"/>
          </p:nvPr>
        </p:nvSpPr>
        <p:spPr>
          <a:xfrm>
            <a:off x="292355" y="274637"/>
            <a:ext cx="11607288" cy="994123"/>
          </a:xfrm>
        </p:spPr>
        <p:txBody>
          <a:bodyPr anchor="ctr">
            <a:normAutofit/>
          </a:bodyPr>
          <a:lstStyle/>
          <a:p>
            <a:pPr algn="l"/>
            <a:r>
              <a:rPr lang="nb-NO"/>
              <a:t>Kan alle dyra ligge bekvemt og samtidig?</a:t>
            </a:r>
          </a:p>
        </p:txBody>
      </p:sp>
      <p:pic>
        <p:nvPicPr>
          <p:cNvPr id="4" name="Bilde 3">
            <a:extLst>
              <a:ext uri="{FF2B5EF4-FFF2-40B4-BE49-F238E27FC236}">
                <a16:creationId xmlns:a16="http://schemas.microsoft.com/office/drawing/2014/main" id="{6D785E4D-8BF7-7233-A98E-850415A46ADF}"/>
              </a:ext>
            </a:extLst>
          </p:cNvPr>
          <p:cNvPicPr>
            <a:picLocks noChangeAspect="1"/>
          </p:cNvPicPr>
          <p:nvPr/>
        </p:nvPicPr>
        <p:blipFill>
          <a:blip r:embed="rId5"/>
          <a:stretch>
            <a:fillRect/>
          </a:stretch>
        </p:blipFill>
        <p:spPr>
          <a:xfrm>
            <a:off x="317202" y="1601849"/>
            <a:ext cx="7733879" cy="3501492"/>
          </a:xfrm>
          <a:prstGeom prst="rect">
            <a:avLst/>
          </a:prstGeom>
        </p:spPr>
      </p:pic>
    </p:spTree>
    <p:extLst>
      <p:ext uri="{BB962C8B-B14F-4D97-AF65-F5344CB8AC3E}">
        <p14:creationId xmlns:p14="http://schemas.microsoft.com/office/powerpoint/2010/main" val="116858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783833-6A36-4B28-83DE-B6A1C6AACBBF}"/>
              </a:ext>
            </a:extLst>
          </p:cNvPr>
          <p:cNvSpPr>
            <a:spLocks noGrp="1"/>
          </p:cNvSpPr>
          <p:nvPr>
            <p:ph type="title"/>
          </p:nvPr>
        </p:nvSpPr>
        <p:spPr/>
        <p:txBody>
          <a:bodyPr>
            <a:normAutofit/>
          </a:bodyPr>
          <a:lstStyle/>
          <a:p>
            <a:r>
              <a:rPr lang="nb-NO"/>
              <a:t>Er reisebevegelsen naturlig på de største dyra?</a:t>
            </a:r>
          </a:p>
        </p:txBody>
      </p:sp>
      <p:sp>
        <p:nvSpPr>
          <p:cNvPr id="3" name="Plassholder for innhold 2">
            <a:extLst>
              <a:ext uri="{FF2B5EF4-FFF2-40B4-BE49-F238E27FC236}">
                <a16:creationId xmlns:a16="http://schemas.microsoft.com/office/drawing/2014/main" id="{04CDF6C8-F4A2-46B9-8FEB-643B251CC06B}"/>
              </a:ext>
            </a:extLst>
          </p:cNvPr>
          <p:cNvSpPr>
            <a:spLocks noGrp="1"/>
          </p:cNvSpPr>
          <p:nvPr>
            <p:ph idx="1"/>
          </p:nvPr>
        </p:nvSpPr>
        <p:spPr/>
        <p:txBody>
          <a:bodyPr/>
          <a:lstStyle/>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endParaRPr lang="nb-NO"/>
          </a:p>
        </p:txBody>
      </p:sp>
      <p:pic>
        <p:nvPicPr>
          <p:cNvPr id="12" name="Picture 2126303515">
            <a:extLst>
              <a:ext uri="{FF2B5EF4-FFF2-40B4-BE49-F238E27FC236}">
                <a16:creationId xmlns:a16="http://schemas.microsoft.com/office/drawing/2014/main" id="{36607E92-5DAE-4664-B429-FB85FFB49228}"/>
              </a:ext>
            </a:extLst>
          </p:cNvPr>
          <p:cNvPicPr/>
          <p:nvPr/>
        </p:nvPicPr>
        <p:blipFill>
          <a:blip r:embed="rId3">
            <a:extLst>
              <a:ext uri="{28A0092B-C50C-407E-A947-70E740481C1C}">
                <a14:useLocalDpi xmlns:a14="http://schemas.microsoft.com/office/drawing/2010/main" val="0"/>
              </a:ext>
            </a:extLst>
          </a:blip>
          <a:stretch>
            <a:fillRect/>
          </a:stretch>
        </p:blipFill>
        <p:spPr>
          <a:xfrm>
            <a:off x="7942156" y="1975557"/>
            <a:ext cx="3759200" cy="3160889"/>
          </a:xfrm>
          <a:prstGeom prst="rect">
            <a:avLst/>
          </a:prstGeom>
        </p:spPr>
      </p:pic>
      <p:grpSp>
        <p:nvGrpSpPr>
          <p:cNvPr id="6" name="Gruppe 5" descr="P227#y1">
            <a:extLst>
              <a:ext uri="{FF2B5EF4-FFF2-40B4-BE49-F238E27FC236}">
                <a16:creationId xmlns:a16="http://schemas.microsoft.com/office/drawing/2014/main" id="{4E24244C-6ADD-47B8-AE72-58715A3F04A6}"/>
              </a:ext>
            </a:extLst>
          </p:cNvPr>
          <p:cNvGrpSpPr>
            <a:grpSpLocks/>
          </p:cNvGrpSpPr>
          <p:nvPr/>
        </p:nvGrpSpPr>
        <p:grpSpPr>
          <a:xfrm>
            <a:off x="292358" y="1975556"/>
            <a:ext cx="7451513" cy="2970955"/>
            <a:chOff x="-1267" y="-238774"/>
            <a:chExt cx="8005729" cy="1880548"/>
          </a:xfrm>
        </p:grpSpPr>
        <p:sp>
          <p:nvSpPr>
            <p:cNvPr id="7" name="Tekstboks 2">
              <a:extLst>
                <a:ext uri="{FF2B5EF4-FFF2-40B4-BE49-F238E27FC236}">
                  <a16:creationId xmlns:a16="http://schemas.microsoft.com/office/drawing/2014/main" id="{FF160EC6-7A62-4172-ABD0-E16816359273}"/>
                </a:ext>
              </a:extLst>
            </p:cNvPr>
            <p:cNvSpPr txBox="1">
              <a:spLocks noChangeArrowheads="1"/>
            </p:cNvSpPr>
            <p:nvPr/>
          </p:nvSpPr>
          <p:spPr bwMode="auto">
            <a:xfrm>
              <a:off x="1" y="-238774"/>
              <a:ext cx="8004461" cy="589346"/>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1: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Jevnt over ingen kollisjon med innredning. Underlaget er tilstrekkelig sklisikkert.</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kstboks 2">
              <a:extLst>
                <a:ext uri="{FF2B5EF4-FFF2-40B4-BE49-F238E27FC236}">
                  <a16:creationId xmlns:a16="http://schemas.microsoft.com/office/drawing/2014/main" id="{55FB47AE-17DF-4606-BE85-ABAD346DE198}"/>
                </a:ext>
              </a:extLst>
            </p:cNvPr>
            <p:cNvSpPr txBox="1">
              <a:spLocks noChangeArrowheads="1"/>
            </p:cNvSpPr>
            <p:nvPr/>
          </p:nvSpPr>
          <p:spPr bwMode="auto">
            <a:xfrm>
              <a:off x="-1267" y="345103"/>
              <a:ext cx="8005729" cy="755469"/>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2: Bør forbedres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Mindre sammenstøt med innredning på flere dyr. Tendens til å skli ved reising.</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boks 2">
              <a:extLst>
                <a:ext uri="{FF2B5EF4-FFF2-40B4-BE49-F238E27FC236}">
                  <a16:creationId xmlns:a16="http://schemas.microsoft.com/office/drawing/2014/main" id="{70562AF1-1E69-4FE3-9AC8-BFD0F1AA28CF}"/>
                </a:ext>
              </a:extLst>
            </p:cNvPr>
            <p:cNvSpPr txBox="1">
              <a:spLocks noChangeArrowheads="1"/>
            </p:cNvSpPr>
            <p:nvPr/>
          </p:nvSpPr>
          <p:spPr bwMode="auto">
            <a:xfrm>
              <a:off x="-634" y="974741"/>
              <a:ext cx="8005096" cy="667033"/>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noAutofit/>
            </a:bodyPr>
            <a:lstStyle/>
            <a:p>
              <a:pPr defTabSz="609585">
                <a:lnSpc>
                  <a:spcPct val="107000"/>
                </a:lnSpc>
                <a:spcAft>
                  <a:spcPts val="1067"/>
                </a:spcAft>
                <a:defRPr/>
              </a:pP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3: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Dyra har store problemer med å reise seg uten sammenstøt med innredning og/eller underlaget er så glatt at dyret har store utfordringer med å få reist seg.</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642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264643-9E50-4534-8C56-E40B91FEDFDD}"/>
              </a:ext>
            </a:extLst>
          </p:cNvPr>
          <p:cNvSpPr>
            <a:spLocks noGrp="1"/>
          </p:cNvSpPr>
          <p:nvPr>
            <p:ph type="title"/>
          </p:nvPr>
        </p:nvSpPr>
        <p:spPr>
          <a:xfrm>
            <a:off x="584712" y="447632"/>
            <a:ext cx="11607288" cy="994123"/>
          </a:xfrm>
        </p:spPr>
        <p:txBody>
          <a:bodyPr anchor="b">
            <a:normAutofit fontScale="90000"/>
          </a:bodyPr>
          <a:lstStyle/>
          <a:p>
            <a:r>
              <a:rPr lang="nb-NO" dirty="0"/>
              <a:t>Er dyra jevnt</a:t>
            </a:r>
            <a:br>
              <a:rPr lang="nb-NO" dirty="0"/>
            </a:br>
            <a:r>
              <a:rPr lang="nb-NO" dirty="0"/>
              <a:t>over reine?</a:t>
            </a:r>
          </a:p>
        </p:txBody>
      </p:sp>
      <p:pic>
        <p:nvPicPr>
          <p:cNvPr id="4" name="Bilde 3">
            <a:extLst>
              <a:ext uri="{FF2B5EF4-FFF2-40B4-BE49-F238E27FC236}">
                <a16:creationId xmlns:a16="http://schemas.microsoft.com/office/drawing/2014/main" id="{AACEDD36-2442-CEF0-5CBB-E6F4CE8AC857}"/>
              </a:ext>
            </a:extLst>
          </p:cNvPr>
          <p:cNvPicPr>
            <a:picLocks noChangeAspect="1"/>
          </p:cNvPicPr>
          <p:nvPr/>
        </p:nvPicPr>
        <p:blipFill>
          <a:blip r:embed="rId3"/>
          <a:stretch>
            <a:fillRect/>
          </a:stretch>
        </p:blipFill>
        <p:spPr>
          <a:xfrm>
            <a:off x="5207147" y="142674"/>
            <a:ext cx="5642086" cy="6572652"/>
          </a:xfrm>
          <a:prstGeom prst="rect">
            <a:avLst/>
          </a:prstGeom>
        </p:spPr>
      </p:pic>
    </p:spTree>
    <p:extLst>
      <p:ext uri="{BB962C8B-B14F-4D97-AF65-F5344CB8AC3E}">
        <p14:creationId xmlns:p14="http://schemas.microsoft.com/office/powerpoint/2010/main" val="145391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1316" y="1556793"/>
            <a:ext cx="4569371" cy="4569371"/>
          </a:xfrm>
          <a:prstGeom prst="rect">
            <a:avLst/>
          </a:prstGeom>
        </p:spPr>
      </p:pic>
      <p:sp>
        <p:nvSpPr>
          <p:cNvPr id="4" name="Tittel 3">
            <a:extLst>
              <a:ext uri="{FF2B5EF4-FFF2-40B4-BE49-F238E27FC236}">
                <a16:creationId xmlns:a16="http://schemas.microsoft.com/office/drawing/2014/main" id="{0E071E11-99C5-4056-854C-EE05541D943C}"/>
              </a:ext>
            </a:extLst>
          </p:cNvPr>
          <p:cNvSpPr>
            <a:spLocks noGrp="1"/>
          </p:cNvSpPr>
          <p:nvPr>
            <p:ph type="title"/>
          </p:nvPr>
        </p:nvSpPr>
        <p:spPr/>
        <p:txBody>
          <a:bodyPr/>
          <a:lstStyle/>
          <a:p>
            <a:r>
              <a:rPr lang="nb-NO" dirty="0">
                <a:solidFill>
                  <a:schemeClr val="tx1"/>
                </a:solidFill>
              </a:rPr>
              <a:t>Fôring og helse</a:t>
            </a:r>
          </a:p>
        </p:txBody>
      </p:sp>
    </p:spTree>
    <p:extLst>
      <p:ext uri="{BB962C8B-B14F-4D97-AF65-F5344CB8AC3E}">
        <p14:creationId xmlns:p14="http://schemas.microsoft.com/office/powerpoint/2010/main" val="185189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12">
            <a:extLst>
              <a:ext uri="{FF2B5EF4-FFF2-40B4-BE49-F238E27FC236}">
                <a16:creationId xmlns:a16="http://schemas.microsoft.com/office/drawing/2014/main" id="{119E77FF-F4CF-4D59-A433-6824A22DD23D}"/>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7465486" y="2620435"/>
            <a:ext cx="4432300" cy="2440517"/>
          </a:xfrm>
          <a:prstGeom prst="rect">
            <a:avLst/>
          </a:prstGeom>
        </p:spPr>
      </p:pic>
      <p:sp>
        <p:nvSpPr>
          <p:cNvPr id="2" name="Tittel 1">
            <a:extLst>
              <a:ext uri="{FF2B5EF4-FFF2-40B4-BE49-F238E27FC236}">
                <a16:creationId xmlns:a16="http://schemas.microsoft.com/office/drawing/2014/main" id="{E53C2302-BC06-4311-93EF-65EDC0BE72AB}"/>
              </a:ext>
            </a:extLst>
          </p:cNvPr>
          <p:cNvSpPr>
            <a:spLocks noGrp="1"/>
          </p:cNvSpPr>
          <p:nvPr>
            <p:ph type="title"/>
          </p:nvPr>
        </p:nvSpPr>
        <p:spPr>
          <a:xfrm>
            <a:off x="292356" y="274637"/>
            <a:ext cx="11607288" cy="994123"/>
          </a:xfrm>
        </p:spPr>
        <p:txBody>
          <a:bodyPr anchor="b">
            <a:normAutofit/>
          </a:bodyPr>
          <a:lstStyle/>
          <a:p>
            <a:r>
              <a:rPr lang="nb-NO" dirty="0">
                <a:solidFill>
                  <a:schemeClr val="tx1"/>
                </a:solidFill>
              </a:rPr>
              <a:t>Har alle dyr jevnt over rett hold?</a:t>
            </a:r>
          </a:p>
        </p:txBody>
      </p:sp>
      <p:grpSp>
        <p:nvGrpSpPr>
          <p:cNvPr id="5" name="Gruppe 4" descr="P340#y1">
            <a:extLst>
              <a:ext uri="{FF2B5EF4-FFF2-40B4-BE49-F238E27FC236}">
                <a16:creationId xmlns:a16="http://schemas.microsoft.com/office/drawing/2014/main" id="{3AAB550A-0C19-4CFA-802A-9C36B17D48AD}"/>
              </a:ext>
            </a:extLst>
          </p:cNvPr>
          <p:cNvGrpSpPr>
            <a:grpSpLocks/>
          </p:cNvGrpSpPr>
          <p:nvPr/>
        </p:nvGrpSpPr>
        <p:grpSpPr>
          <a:xfrm>
            <a:off x="292358" y="2620435"/>
            <a:ext cx="6763751" cy="2357761"/>
            <a:chOff x="0" y="0"/>
            <a:chExt cx="5718806" cy="1769008"/>
          </a:xfrm>
        </p:grpSpPr>
        <p:sp>
          <p:nvSpPr>
            <p:cNvPr id="6" name="Tekstboks 2">
              <a:extLst>
                <a:ext uri="{FF2B5EF4-FFF2-40B4-BE49-F238E27FC236}">
                  <a16:creationId xmlns:a16="http://schemas.microsoft.com/office/drawing/2014/main" id="{7800538C-D949-4079-AF2F-BC6B6704B3B7}"/>
                </a:ext>
              </a:extLst>
            </p:cNvPr>
            <p:cNvSpPr txBox="1">
              <a:spLocks noChangeArrowheads="1"/>
            </p:cNvSpPr>
            <p:nvPr/>
          </p:nvSpPr>
          <p:spPr bwMode="auto">
            <a:xfrm>
              <a:off x="0" y="0"/>
              <a:ext cx="5715629" cy="446835"/>
            </a:xfrm>
            <a:prstGeom prst="rect">
              <a:avLst/>
            </a:prstGeom>
            <a:solidFill>
              <a:srgbClr val="70AD47">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1:</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Ja, tilfredsstillende</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Så godt som alle dyr ligger innenfor anbefalt (middels) hold, det vil si fra 2,5 til 3,5. </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boks 2">
              <a:extLst>
                <a:ext uri="{FF2B5EF4-FFF2-40B4-BE49-F238E27FC236}">
                  <a16:creationId xmlns:a16="http://schemas.microsoft.com/office/drawing/2014/main" id="{32BDBF4D-B42C-40D3-A912-E0C982E0B499}"/>
                </a:ext>
              </a:extLst>
            </p:cNvPr>
            <p:cNvSpPr txBox="1">
              <a:spLocks noChangeArrowheads="1"/>
            </p:cNvSpPr>
            <p:nvPr/>
          </p:nvSpPr>
          <p:spPr bwMode="auto">
            <a:xfrm>
              <a:off x="1906" y="577718"/>
              <a:ext cx="5716264" cy="446835"/>
            </a:xfrm>
            <a:prstGeom prst="rect">
              <a:avLst/>
            </a:prstGeom>
            <a:solidFill>
              <a:srgbClr val="FFC000">
                <a:lumMod val="20000"/>
                <a:lumOff val="8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2: Bør forbe</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Mer enn 1 av 10 dyr i ei gruppe har enten hold 2 eller hold 4 eller høyere</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boks 2">
              <a:extLst>
                <a:ext uri="{FF2B5EF4-FFF2-40B4-BE49-F238E27FC236}">
                  <a16:creationId xmlns:a16="http://schemas.microsoft.com/office/drawing/2014/main" id="{05D4D21E-3524-43E8-AA62-ECCF9E8382CC}"/>
                </a:ext>
              </a:extLst>
            </p:cNvPr>
            <p:cNvSpPr txBox="1">
              <a:spLocks noChangeArrowheads="1"/>
            </p:cNvSpPr>
            <p:nvPr/>
          </p:nvSpPr>
          <p:spPr bwMode="auto">
            <a:xfrm>
              <a:off x="1906" y="1140947"/>
              <a:ext cx="5716900" cy="628061"/>
            </a:xfrm>
            <a:prstGeom prst="rect">
              <a:avLst/>
            </a:prstGeom>
            <a:solidFill>
              <a:srgbClr val="ED7D31">
                <a:lumMod val="40000"/>
                <a:lumOff val="60000"/>
              </a:srgbClr>
            </a:solidFill>
            <a:ln w="9525">
              <a:solidFill>
                <a:srgbClr val="000000"/>
              </a:solidFill>
              <a:miter lim="800000"/>
              <a:headEnd/>
              <a:tailEnd/>
            </a:ln>
          </p:spPr>
          <p:txBody>
            <a:bodyPr rot="0" vert="horz" wrap="square" lIns="121920" tIns="60960" rIns="121920" bIns="60960" anchor="t" anchorCtr="0">
              <a:spAutoFit/>
            </a:bodyPr>
            <a:lstStyle/>
            <a:p>
              <a:pPr defTabSz="609585">
                <a:lnSpc>
                  <a:spcPct val="107000"/>
                </a:lnSpc>
                <a:spcAft>
                  <a:spcPts val="1067"/>
                </a:spcAft>
                <a:defRPr/>
              </a:pPr>
              <a:r>
                <a:rPr lang="nb-NO" sz="1467">
                  <a:solidFill>
                    <a:srgbClr val="000000"/>
                  </a:solidFill>
                  <a:latin typeface="Calibri" panose="020F0502020204030204" pitchFamily="34" charset="0"/>
                  <a:ea typeface="Times New Roman" panose="02020603050405020304" pitchFamily="18" charset="0"/>
                  <a:cs typeface="Calibri" panose="020F0502020204030204" pitchFamily="34" charset="0"/>
                </a:rPr>
                <a:t>3:</a:t>
              </a: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 Må utbedres</a:t>
              </a:r>
              <a:b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br>
              <a:r>
                <a:rPr lang="nb-NO" sz="1467">
                  <a:solidFill>
                    <a:srgbClr val="000000"/>
                  </a:solidFill>
                  <a:latin typeface="Calibri" panose="020F0502020204030204" pitchFamily="34" charset="0"/>
                  <a:ea typeface="Calibri" panose="020F0502020204030204" pitchFamily="34" charset="0"/>
                  <a:cs typeface="Calibri" panose="020F0502020204030204" pitchFamily="34" charset="0"/>
                </a:rPr>
                <a:t>Ekstremt magre dyr i ei eller flere dyregrupper (hold under 2), flere enn enkeltdyr der årsak kan forklares eller dyret/a er utredet og tiltak igangsatt</a:t>
              </a:r>
              <a:endParaRPr lang="nb-NO" sz="14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237494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B29D11F6D12C04C80CE040F0930E63C" ma:contentTypeVersion="13" ma:contentTypeDescription="Opprett et nytt dokument." ma:contentTypeScope="" ma:versionID="9e2bad4877305e4c2d9fcacc1f635fa8">
  <xsd:schema xmlns:xsd="http://www.w3.org/2001/XMLSchema" xmlns:xs="http://www.w3.org/2001/XMLSchema" xmlns:p="http://schemas.microsoft.com/office/2006/metadata/properties" xmlns:ns2="e205406d-ff80-427b-b56c-974f999bec84" xmlns:ns3="08bebb1e-d9aa-4f80-9787-f942244ccfe9" targetNamespace="http://schemas.microsoft.com/office/2006/metadata/properties" ma:root="true" ma:fieldsID="33c03dc8d96079f1b0a6c8db719ca19a" ns2:_="" ns3:_="">
    <xsd:import namespace="e205406d-ff80-427b-b56c-974f999bec84"/>
    <xsd:import namespace="08bebb1e-d9aa-4f80-9787-f942244ccf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05406d-ff80-427b-b56c-974f999bec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bebb1e-d9aa-4f80-9787-f942244ccfe9"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702F6B-122C-4493-9846-C053370F1463}">
  <ds:schemaRefs>
    <ds:schemaRef ds:uri="http://schemas.microsoft.com/sharepoint/v3/contenttype/forms"/>
  </ds:schemaRefs>
</ds:datastoreItem>
</file>

<file path=customXml/itemProps2.xml><?xml version="1.0" encoding="utf-8"?>
<ds:datastoreItem xmlns:ds="http://schemas.openxmlformats.org/officeDocument/2006/customXml" ds:itemID="{1EE0432C-0C16-431A-96A7-AB2C3DD45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05406d-ff80-427b-b56c-974f999bec84"/>
    <ds:schemaRef ds:uri="08bebb1e-d9aa-4f80-9787-f942244ccf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7D29FA-1FCD-4C17-B9F7-EB09DEB7667B}">
  <ds:schemaRefs>
    <ds:schemaRef ds:uri="08bebb1e-d9aa-4f80-9787-f942244ccfe9"/>
    <ds:schemaRef ds:uri="http://purl.org/dc/term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e205406d-ff80-427b-b56c-974f999bec8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1411</TotalTime>
  <Words>1694</Words>
  <Application>Microsoft Office PowerPoint</Application>
  <PresentationFormat>Widescreen</PresentationFormat>
  <Paragraphs>160</Paragraphs>
  <Slides>24</Slides>
  <Notes>24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24</vt:i4>
      </vt:variant>
    </vt:vector>
  </HeadingPairs>
  <TitlesOfParts>
    <vt:vector size="30" baseType="lpstr">
      <vt:lpstr>Aptos</vt:lpstr>
      <vt:lpstr>Aptos Display</vt:lpstr>
      <vt:lpstr>Arial</vt:lpstr>
      <vt:lpstr>Calibri</vt:lpstr>
      <vt:lpstr>WordVisi_MSFontService</vt:lpstr>
      <vt:lpstr>Office-tema</vt:lpstr>
      <vt:lpstr>Innhold i DVP-besøket</vt:lpstr>
      <vt:lpstr>Innhold i DVP-besøket</vt:lpstr>
      <vt:lpstr>Adferd og oppstalling</vt:lpstr>
      <vt:lpstr>Er dyra jevnt over tillitsfulle og oppsøkende?  </vt:lpstr>
      <vt:lpstr>Kan alle dyra ligge bekvemt og samtidig?</vt:lpstr>
      <vt:lpstr>Er reisebevegelsen naturlig på de største dyra?</vt:lpstr>
      <vt:lpstr>Er dyra jevnt over reine?</vt:lpstr>
      <vt:lpstr>Fôring og helse</vt:lpstr>
      <vt:lpstr>Har alle dyr jevnt over rett hold?</vt:lpstr>
      <vt:lpstr>Er det tilstrekkelig vanntilgang til alle dyr? </vt:lpstr>
      <vt:lpstr>Er alle dyra jevnt over haltfrie og har fått nødvendig klauvpleie? </vt:lpstr>
      <vt:lpstr>Er alle dyr jevnt over fri for sår og hevelser? </vt:lpstr>
      <vt:lpstr>Er alle kalvene jevnt over fri for kliniske tegn på sjukdom? </vt:lpstr>
      <vt:lpstr>Rutiner og andre forhold</vt:lpstr>
      <vt:lpstr>Er det gode rutiner for bruk av beite/luftegård?</vt:lpstr>
      <vt:lpstr>Er det gode rutiner for bruk av kutrener?</vt:lpstr>
      <vt:lpstr>Er det gode rutiner for håndtering av kalvende kyr  og nyfødt kalv?</vt:lpstr>
      <vt:lpstr>Er det gode rutiner for håndtering av dyr som trenger spesiell oppfølging (sjuke og skadde dyr)?</vt:lpstr>
      <vt:lpstr>Er det gjort ekstra tiltak for å bedre dyrevelferden?</vt:lpstr>
      <vt:lpstr>Er det identifisert andre forhold som påvirker  dyrevelferden negativt?</vt:lpstr>
      <vt:lpstr>Smittevern</vt:lpstr>
      <vt:lpstr>Er det funksjonell smittesluse for persontrafikk?</vt:lpstr>
      <vt:lpstr>Er det tilfredsstillende smittevern ved inn- og utlasting  av dyr?</vt:lpstr>
      <vt:lpstr>Ønsker tilbakemeldinger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
  <cp:lastModifiedBy>Åse Margrethe Sogstad</cp:lastModifiedBy>
  <cp:revision>2</cp:revision>
  <dcterms:created xsi:type="dcterms:W3CDTF">2024-06-07T14:26:33Z</dcterms:created>
  <dcterms:modified xsi:type="dcterms:W3CDTF">2026-02-27T09:44:39Z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0x010100CB29D11F6D12C04C80CE040F0930E63C</vt:lpwstr>
  </property>
  <property fmtid="{D5CDD505-2E9C-101B-9397-08002B2CF9AE}" pid="3" name="MediaServiceImageTags">
    <vt:lpwstr/>
  </property>
</Properties>
</file>